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36"/>
  </p:notesMasterIdLst>
  <p:sldIdLst>
    <p:sldId id="256" r:id="rId2"/>
    <p:sldId id="553" r:id="rId3"/>
    <p:sldId id="540" r:id="rId4"/>
    <p:sldId id="549" r:id="rId5"/>
    <p:sldId id="550" r:id="rId6"/>
    <p:sldId id="551" r:id="rId7"/>
    <p:sldId id="552" r:id="rId8"/>
    <p:sldId id="554" r:id="rId9"/>
    <p:sldId id="556" r:id="rId10"/>
    <p:sldId id="511" r:id="rId11"/>
    <p:sldId id="514" r:id="rId12"/>
    <p:sldId id="564" r:id="rId13"/>
    <p:sldId id="565" r:id="rId14"/>
    <p:sldId id="516" r:id="rId15"/>
    <p:sldId id="566" r:id="rId16"/>
    <p:sldId id="517" r:id="rId17"/>
    <p:sldId id="518" r:id="rId18"/>
    <p:sldId id="512" r:id="rId19"/>
    <p:sldId id="520" r:id="rId20"/>
    <p:sldId id="548" r:id="rId21"/>
    <p:sldId id="542" r:id="rId22"/>
    <p:sldId id="561" r:id="rId23"/>
    <p:sldId id="546" r:id="rId24"/>
    <p:sldId id="562" r:id="rId25"/>
    <p:sldId id="541" r:id="rId26"/>
    <p:sldId id="544" r:id="rId27"/>
    <p:sldId id="545" r:id="rId28"/>
    <p:sldId id="557" r:id="rId29"/>
    <p:sldId id="558" r:id="rId30"/>
    <p:sldId id="559" r:id="rId31"/>
    <p:sldId id="555" r:id="rId32"/>
    <p:sldId id="522" r:id="rId33"/>
    <p:sldId id="560" r:id="rId34"/>
    <p:sldId id="547" r:id="rId35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12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DCE7F3"/>
    <a:srgbClr val="00FF00"/>
    <a:srgbClr val="0070C0"/>
    <a:srgbClr val="FFFFFF"/>
    <a:srgbClr val="4977B0"/>
    <a:srgbClr val="B9819E"/>
    <a:srgbClr val="D0D8E9"/>
    <a:srgbClr val="CDC08D"/>
    <a:srgbClr val="F0E0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62" autoAdjust="0"/>
    <p:restoredTop sz="88310" autoAdjust="0"/>
  </p:normalViewPr>
  <p:slideViewPr>
    <p:cSldViewPr>
      <p:cViewPr varScale="1">
        <p:scale>
          <a:sx n="130" d="100"/>
          <a:sy n="130" d="100"/>
        </p:scale>
        <p:origin x="1272" y="184"/>
      </p:cViewPr>
      <p:guideLst>
        <p:guide orient="horz" pos="1800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93253-51AE-4C40-AB6B-AA3A7DF4D210}" type="datetimeFigureOut">
              <a:rPr lang="en-US" smtClean="0"/>
              <a:pPr/>
              <a:t>4/9/24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729AB-B77D-48AE-AA10-D1BD2B4D0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05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whenever you have tasks that can’t be “stopped in the middle” (like making a chair), you’ll run into this. now in reality, that 9</a:t>
            </a:r>
            <a:r>
              <a:rPr lang="en-US" baseline="30000" dirty="0"/>
              <a:t>th</a:t>
            </a:r>
            <a:r>
              <a:rPr lang="en-US" dirty="0"/>
              <a:t> chair could probably be worked on by 2 people at the same time, but blah blah it’s an example okay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869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we were increasing throughput like</a:t>
            </a:r>
            <a:r>
              <a:rPr lang="en-US" baseline="0" dirty="0"/>
              <a:t> crazy in the 90s too, but with </a:t>
            </a:r>
            <a:r>
              <a:rPr lang="en-US" i="1" baseline="0" dirty="0"/>
              <a:t>instruction-level parallelism </a:t>
            </a:r>
            <a:r>
              <a:rPr lang="en-US" i="0" baseline="0" dirty="0"/>
              <a:t>rather than multiple cores… but that’s CS 1541 stuff, so.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675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223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  <a:r>
              <a:rPr lang="en-US" baseline="0" dirty="0"/>
              <a:t> so it stands to reason: the faster you want your circuit to run, the shorter the propagation delays should be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451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remember, electrons are </a:t>
            </a:r>
            <a:r>
              <a:rPr lang="en-US" i="1" dirty="0"/>
              <a:t>physical objects</a:t>
            </a:r>
            <a:r>
              <a:rPr lang="en-US" i="0" dirty="0"/>
              <a:t> with mass, inertia, and an electrical charge. it takes effort to move them, and they are not necessarily going to move in the directions we want them to!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133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fortunately you don't have to deal with this in </a:t>
            </a:r>
            <a:r>
              <a:rPr lang="en-US" dirty="0" err="1"/>
              <a:t>logisim</a:t>
            </a:r>
            <a:r>
              <a:rPr lang="en-US" dirty="0"/>
              <a:t>.</a:t>
            </a:r>
          </a:p>
          <a:p>
            <a:r>
              <a:rPr lang="en-US" dirty="0"/>
              <a:t>- but this is </a:t>
            </a:r>
            <a:r>
              <a:rPr lang="en-US" i="1" dirty="0"/>
              <a:t>another</a:t>
            </a:r>
            <a:r>
              <a:rPr lang="en-US" i="0" baseline="0" dirty="0"/>
              <a:t> reason there's a limit to the clock speed.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2095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the top left one is NOT,</a:t>
            </a:r>
            <a:r>
              <a:rPr lang="en-US" baseline="0" dirty="0"/>
              <a:t> then AND</a:t>
            </a:r>
          </a:p>
          <a:p>
            <a:r>
              <a:rPr lang="en-US" baseline="0" dirty="0"/>
              <a:t>- the bottom left one is NOT, then AND, then OR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the right one, no matter what path, you only go through 1 OR gate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man, this really makes you think of the MULTIPLICATION AND DIVISION algorithms, huh? the “shapes” of those algorithms and how the steps depend on one another? </a:t>
            </a:r>
            <a:r>
              <a:rPr lang="en-US" baseline="0" dirty="0" err="1"/>
              <a:t>yeahhhhhh</a:t>
            </a:r>
            <a:r>
              <a:rPr lang="en-US" baseline="0" dirty="0"/>
              <a:t> same thing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0974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of course, this is just one measurement. you have to do lots of measurements to build up a full distribution of possible propagation delays.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069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if there is more time between the clocks, we call that "slack”</a:t>
            </a:r>
          </a:p>
          <a:p>
            <a:pPr marL="171450" indent="-171450">
              <a:buFontTx/>
              <a:buChar char="-"/>
            </a:pPr>
            <a:r>
              <a:rPr lang="en-US" dirty="0"/>
              <a:t>from what I understand, engineers will typically figure out the maximum possible speed, then set the clock </a:t>
            </a:r>
            <a:r>
              <a:rPr lang="en-US" i="1" dirty="0"/>
              <a:t>a bit slower than that</a:t>
            </a:r>
            <a:r>
              <a:rPr lang="en-US" i="0" dirty="0"/>
              <a:t>, just so that we have some extra slack in case some signals take longer than average. remember the probability distribution?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773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- *the numbers I’m giving here are ballpark, order-of-magnitude estimates. don’t treat them as fact! but registers are typically implemented using SRAM, and from what I can find, 6T SRAM latencies are around 10-100 ps.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76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adding/subtracting to the exponent fucks me up too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8962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LOL NO UNITS ON VERTICAL SCALE yeah I know, it’s an illustrative diagram. I spent like 30 minutes trying to find a real one with real units that went beyond like 2010 but I couldn’t. the absolute numbers aren’t what’s important. what’s important is the gigantic two-order-of-magnitude gap in performance between the two that continues to widen.</a:t>
            </a:r>
          </a:p>
          <a:p>
            <a:pPr marL="171450" indent="-171450">
              <a:buFontTx/>
              <a:buChar char="-"/>
            </a:pPr>
            <a:r>
              <a:rPr lang="en-US" dirty="0"/>
              <a:t>there are a few practical reasons why memory can’t be sped up as much as the CPU, but a lot of it boils down to the sheer physical size of the memory. it’s entirely normal for a decent-capacity memory chip to be half the size of a multi-core CPU, and typically you have several memory chips per CPU. big chip = long wires = long propagation delays = slow clock speeds.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076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RAM</a:t>
            </a:r>
            <a:r>
              <a:rPr lang="en-US" baseline="0" dirty="0"/>
              <a:t> has very good throughput on single transfers (e.g. 128- or 256-bit wide interfaces), but even then, each transfer is so slow that the throughput over time (aka the “bandwidth”) suffers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so we have caches!</a:t>
            </a:r>
          </a:p>
          <a:p>
            <a:r>
              <a:rPr lang="en-US" dirty="0"/>
              <a:t>- we've been learning about (and making) a single-cycle CPU</a:t>
            </a:r>
            <a:r>
              <a:rPr lang="en-US" baseline="0" dirty="0"/>
              <a:t> because </a:t>
            </a:r>
            <a:r>
              <a:rPr lang="en-US" dirty="0"/>
              <a:t>it's easier to understand, but in real life, single-cycle is a Bad Idea™</a:t>
            </a:r>
          </a:p>
          <a:p>
            <a:r>
              <a:rPr lang="en-US" dirty="0"/>
              <a:t>- 447 is about "how to make a CPU"</a:t>
            </a:r>
          </a:p>
          <a:p>
            <a:r>
              <a:rPr lang="en-US" dirty="0"/>
              <a:t>- 1541 is "how to make a CPU </a:t>
            </a:r>
            <a:r>
              <a:rPr lang="en-US" i="1" dirty="0"/>
              <a:t>run at a remotely acceptable speed"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615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baseline="0" dirty="0"/>
              <a:t>1% of the instructions are using 99% of the time…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do you know how many times I have had to write "1/8 != 8" on exams? do you?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21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268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“meters per second” = m/s (or ms</a:t>
            </a:r>
            <a:r>
              <a:rPr lang="en-US" baseline="30000" dirty="0"/>
              <a:t>-1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92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a lot of science is guessing</a:t>
            </a:r>
            <a:r>
              <a:rPr lang="en-US" baseline="0" dirty="0"/>
              <a:t> </a:t>
            </a:r>
            <a:r>
              <a:rPr lang="en-US" baseline="0" dirty="0" err="1"/>
              <a:t>tho</a:t>
            </a:r>
            <a:r>
              <a:rPr lang="en-US" baseline="0" dirty="0"/>
              <a:t>.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my god, that Surface pic has the </a:t>
            </a:r>
            <a:r>
              <a:rPr lang="en-US" i="1" baseline="0" dirty="0"/>
              <a:t>windows 8 </a:t>
            </a:r>
            <a:r>
              <a:rPr lang="en-US" i="0" baseline="0" dirty="0"/>
              <a:t>start screen on it. guess that’s out of date! oh well!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197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9579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&lt;this slide intentionally left blank&gt;</a:t>
            </a:r>
          </a:p>
          <a:p>
            <a:pPr marL="171450" indent="-171450">
              <a:buFontTx/>
              <a:buChar char="-"/>
            </a:pPr>
            <a:r>
              <a:rPr lang="en-US" dirty="0"/>
              <a:t>ask someone who was in class.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2436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yes we’re talking about something that takes hours to complete, but you can still measure that in seconds. a lot of seconds.</a:t>
            </a:r>
          </a:p>
          <a:p>
            <a:pPr marL="171450" indent="-171450">
              <a:buFontTx/>
              <a:buChar char="-"/>
            </a:pPr>
            <a:r>
              <a:rPr lang="en-US" dirty="0"/>
              <a:t>“amount of work being done at once” is more properly called “instantaneous throughput” – how much work is being done at one instant. if you measure the throughput over a longer time period, you are actually getting an </a:t>
            </a:r>
            <a:r>
              <a:rPr lang="en-US" i="1" dirty="0"/>
              <a:t>average</a:t>
            </a:r>
            <a:r>
              <a:rPr lang="en-US" i="0" dirty="0"/>
              <a:t> of the instantaneous throughputs over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254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77645"/>
            <a:ext cx="7772400" cy="146050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11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2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  <p:extLst/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3"/>
            <a:ext cx="5486400" cy="6707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7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7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 (no ani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  <p:extLst/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9"/>
            <a:ext cx="3008313" cy="39092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600700"/>
            <a:ext cx="9144000" cy="114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95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95301"/>
            <a:ext cx="8991600" cy="4801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5296960"/>
            <a:ext cx="12192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s-IS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5296960"/>
            <a:ext cx="685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0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ransition/>
  <p:hf hdr="0" dt="0"/>
  <p:txStyles>
    <p:titleStyle>
      <a:lvl1pPr algn="l" defTabSz="82296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GulimChe" pitchFamily="49" charset="-127"/>
          <a:cs typeface="MoolBoran" pitchFamily="34" charset="0"/>
        </a:defRPr>
      </a:lvl1pPr>
    </p:titleStyle>
    <p:bodyStyle>
      <a:lvl1pPr marL="204312" indent="-204312" algn="l" defTabSz="822960" rtl="0" eaLnBrk="1" latinLnBrk="0" hangingPunct="1">
        <a:spcBef>
          <a:spcPts val="0"/>
        </a:spcBef>
        <a:buSzPct val="150000"/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5767" indent="-207170" algn="l" defTabSz="822960" rtl="0" eaLnBrk="1" latinLnBrk="0" hangingPunct="1">
        <a:spcBef>
          <a:spcPts val="0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20078" indent="-205740" algn="l" defTabSz="822960" rtl="0" eaLnBrk="1" latinLnBrk="0" hangingPunct="1">
        <a:spcBef>
          <a:spcPts val="0"/>
        </a:spcBef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821532" indent="-205740" algn="l" defTabSz="822960" rtl="0" eaLnBrk="1" latinLnBrk="0" hangingPunct="1">
        <a:spcBef>
          <a:spcPts val="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205740" algn="l" defTabSz="822960" rtl="0" eaLnBrk="1" latinLnBrk="0" hangingPunct="1">
        <a:spcBef>
          <a:spcPts val="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8077200" cy="1225021"/>
          </a:xfrm>
        </p:spPr>
        <p:txBody>
          <a:bodyPr/>
          <a:lstStyle/>
          <a:p>
            <a:r>
              <a:rPr lang="en-US">
                <a:latin typeface="+mj-lt"/>
              </a:rPr>
              <a:t>Performance</a:t>
            </a:r>
            <a:endParaRPr lang="en-US" sz="2400" b="1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0447</a:t>
            </a:r>
          </a:p>
          <a:p>
            <a:r>
              <a:rPr lang="en-US" dirty="0"/>
              <a:t>Jarrett Billingsley</a:t>
            </a:r>
          </a:p>
        </p:txBody>
      </p:sp>
    </p:spTree>
    <p:extLst>
      <p:ext uri="{BB962C8B-B14F-4D97-AF65-F5344CB8AC3E}">
        <p14:creationId xmlns:p14="http://schemas.microsoft.com/office/powerpoint/2010/main" val="361208656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performance?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00764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layman's understanding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763000" cy="1219199"/>
          </a:xfrm>
        </p:spPr>
        <p:txBody>
          <a:bodyPr/>
          <a:lstStyle/>
          <a:p>
            <a:r>
              <a:rPr lang="en-US" dirty="0"/>
              <a:t>your ancient computer takes forever to open the browser.</a:t>
            </a:r>
          </a:p>
          <a:p>
            <a:r>
              <a:rPr lang="en-US" dirty="0"/>
              <a:t>you get a new computer. it opens the browser almost instantly.</a:t>
            </a:r>
          </a:p>
          <a:p>
            <a:pPr lvl="1"/>
            <a:r>
              <a:rPr lang="en-US" b="1" dirty="0"/>
              <a:t>which computer is faster?</a:t>
            </a:r>
          </a:p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t>11</a:t>
            </a:fld>
            <a:endParaRPr lang="en-US"/>
          </a:p>
        </p:txBody>
      </p:sp>
      <p:pic>
        <p:nvPicPr>
          <p:cNvPr id="1026" name="Picture 2" descr="Image result for old p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6210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new p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601033"/>
            <a:ext cx="3576638" cy="277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14400" y="4396248"/>
            <a:ext cx="73087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/>
              <a:t>yeah but this is computer </a:t>
            </a:r>
            <a:r>
              <a:rPr lang="en-US" sz="2200" i="1" dirty="0"/>
              <a:t>science, </a:t>
            </a:r>
            <a:r>
              <a:rPr lang="en-US" sz="2200" dirty="0"/>
              <a:t>not computer </a:t>
            </a:r>
            <a:r>
              <a:rPr lang="en-US" sz="2200" i="1" dirty="0"/>
              <a:t>guessing.</a:t>
            </a:r>
          </a:p>
          <a:p>
            <a:pPr algn="ctr"/>
            <a:r>
              <a:rPr lang="en-US" sz="2200" dirty="0"/>
              <a:t>science means </a:t>
            </a:r>
            <a:r>
              <a:rPr lang="en-US" sz="2200" i="1" dirty="0"/>
              <a:t>numbers</a:t>
            </a:r>
            <a:r>
              <a:rPr lang="en-US" sz="2200" dirty="0"/>
              <a:t> and </a:t>
            </a:r>
            <a:r>
              <a:rPr lang="en-US" sz="2200" i="1" dirty="0"/>
              <a:t>measurement.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590412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05120-C6C6-7046-B515-2303E25F3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let’s talk about chairs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05A8E-CFD0-3641-A991-5C79D8D84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1523999"/>
          </a:xfrm>
        </p:spPr>
        <p:txBody>
          <a:bodyPr/>
          <a:lstStyle/>
          <a:p>
            <a:r>
              <a:rPr lang="en-US" dirty="0"/>
              <a:t>let’s say you get really into woodworking and start making chairs.</a:t>
            </a:r>
          </a:p>
          <a:p>
            <a:r>
              <a:rPr lang="en-US" dirty="0"/>
              <a:t>it takes you </a:t>
            </a:r>
            <a:r>
              <a:rPr lang="en-US" b="1" dirty="0"/>
              <a:t>4 hours </a:t>
            </a:r>
            <a:r>
              <a:rPr lang="en-US" dirty="0"/>
              <a:t>to make one chair.</a:t>
            </a:r>
          </a:p>
          <a:p>
            <a:r>
              <a:rPr lang="en-US" dirty="0"/>
              <a:t>you work for </a:t>
            </a:r>
            <a:r>
              <a:rPr lang="en-US" b="1" dirty="0"/>
              <a:t>8 hours a day.</a:t>
            </a:r>
          </a:p>
          <a:p>
            <a:r>
              <a:rPr lang="en-US" b="1" dirty="0"/>
              <a:t>how many chairs</a:t>
            </a:r>
            <a:r>
              <a:rPr lang="en-US" dirty="0"/>
              <a:t> can you make in one day?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5DAE92-E632-EF4F-B4C5-7CF96AEDE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2FF31C-9150-7148-A812-ECD52D3D2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36BB27B-2BF8-4245-9D10-421EBBE5F5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9095" y="2932044"/>
            <a:ext cx="1460500" cy="212788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B66B99D-7440-A845-AC60-D51884C24B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4405" y="2932043"/>
            <a:ext cx="1460500" cy="212788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FBEE22B-0526-B54A-B45D-3581A3614E77}"/>
              </a:ext>
            </a:extLst>
          </p:cNvPr>
          <p:cNvSpPr/>
          <p:nvPr/>
        </p:nvSpPr>
        <p:spPr>
          <a:xfrm>
            <a:off x="926690" y="2247900"/>
            <a:ext cx="364531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4 hours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5B074FA-33BA-9947-A7E4-DE8A24DB0DF8}"/>
              </a:ext>
            </a:extLst>
          </p:cNvPr>
          <p:cNvSpPr/>
          <p:nvPr/>
        </p:nvSpPr>
        <p:spPr>
          <a:xfrm>
            <a:off x="4572000" y="2247900"/>
            <a:ext cx="364531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4 hours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430235B-4D8F-2645-A097-1665CD9C35A8}"/>
              </a:ext>
            </a:extLst>
          </p:cNvPr>
          <p:cNvSpPr txBox="1"/>
          <p:nvPr/>
        </p:nvSpPr>
        <p:spPr>
          <a:xfrm>
            <a:off x="5664405" y="5059924"/>
            <a:ext cx="2743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/>
              <a:t>yes… numbers… </a:t>
            </a:r>
            <a:r>
              <a:rPr lang="en-US" sz="1800" i="1" dirty="0"/>
              <a:t>science…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387095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C081E-F4D4-B943-8F53-C5352591D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chairs means more money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3F40F-B737-F04C-A51E-A8F5D8822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48" y="495301"/>
            <a:ext cx="9220200" cy="838199"/>
          </a:xfrm>
        </p:spPr>
        <p:txBody>
          <a:bodyPr>
            <a:normAutofit/>
          </a:bodyPr>
          <a:lstStyle/>
          <a:p>
            <a:r>
              <a:rPr lang="en-US" dirty="0"/>
              <a:t>you want to make </a:t>
            </a:r>
            <a:r>
              <a:rPr lang="en-US" b="1" dirty="0"/>
              <a:t>more chairs</a:t>
            </a:r>
            <a:r>
              <a:rPr lang="en-US" dirty="0"/>
              <a:t> each 8-hour day.</a:t>
            </a:r>
          </a:p>
          <a:p>
            <a:r>
              <a:rPr lang="en-US" dirty="0"/>
              <a:t>what are </a:t>
            </a:r>
            <a:r>
              <a:rPr lang="en-US" b="1" dirty="0"/>
              <a:t>two different ways </a:t>
            </a:r>
            <a:r>
              <a:rPr lang="en-US" dirty="0"/>
              <a:t>that you could make 4 chairs in 8 hours?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6B538F-8F2B-3C43-AB40-F1B23234B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E1F8B5-7188-DA46-A906-42C9415D0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5573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Latency and throughput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15400" cy="1608143"/>
          </a:xfrm>
        </p:spPr>
        <p:txBody>
          <a:bodyPr>
            <a:normAutofit/>
          </a:bodyPr>
          <a:lstStyle/>
          <a:p>
            <a:r>
              <a:rPr lang="en-US" b="1" dirty="0"/>
              <a:t>latency</a:t>
            </a:r>
            <a:r>
              <a:rPr lang="en-US" dirty="0"/>
              <a:t> is </a:t>
            </a:r>
            <a:r>
              <a:rPr lang="en-US" b="1" dirty="0"/>
              <a:t>how long a task</a:t>
            </a:r>
            <a:r>
              <a:rPr lang="en-US" dirty="0"/>
              <a:t> takes to complete.</a:t>
            </a:r>
          </a:p>
          <a:p>
            <a:pPr lvl="1"/>
            <a:r>
              <a:rPr lang="en-US" dirty="0"/>
              <a:t>latency is measured as </a:t>
            </a:r>
            <a:r>
              <a:rPr lang="en-US" b="1" dirty="0"/>
              <a:t>seconds per task.</a:t>
            </a:r>
          </a:p>
          <a:p>
            <a:r>
              <a:rPr lang="en-US" b="1" dirty="0"/>
              <a:t>throughput</a:t>
            </a:r>
            <a:r>
              <a:rPr lang="en-US" dirty="0"/>
              <a:t> is </a:t>
            </a:r>
            <a:r>
              <a:rPr lang="en-US" b="1" dirty="0"/>
              <a:t>how many tasks </a:t>
            </a:r>
            <a:r>
              <a:rPr lang="en-US" dirty="0"/>
              <a:t>you can complete in a span of time. </a:t>
            </a:r>
          </a:p>
          <a:p>
            <a:pPr lvl="1"/>
            <a:r>
              <a:rPr lang="en-US" dirty="0"/>
              <a:t>throughput is measured in </a:t>
            </a:r>
            <a:r>
              <a:rPr lang="en-US" b="1" dirty="0"/>
              <a:t>tasks per second.</a:t>
            </a:r>
            <a:endParaRPr lang="en-US" b="1" i="1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t>14</a:t>
            </a:fld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1EDDF7F-5AAE-C74C-B6FF-B7E8636B0ECF}"/>
              </a:ext>
            </a:extLst>
          </p:cNvPr>
          <p:cNvSpPr/>
          <p:nvPr/>
        </p:nvSpPr>
        <p:spPr>
          <a:xfrm>
            <a:off x="3047998" y="2353449"/>
            <a:ext cx="1033272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2 hours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EE4C9D5-A5B7-2043-BDF6-EE200347B8E3}"/>
              </a:ext>
            </a:extLst>
          </p:cNvPr>
          <p:cNvSpPr/>
          <p:nvPr/>
        </p:nvSpPr>
        <p:spPr>
          <a:xfrm>
            <a:off x="403123" y="3567870"/>
            <a:ext cx="2057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4 hours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A5D02DB-C863-B24F-91B9-F6A1B8F1F720}"/>
              </a:ext>
            </a:extLst>
          </p:cNvPr>
          <p:cNvGrpSpPr/>
          <p:nvPr/>
        </p:nvGrpSpPr>
        <p:grpSpPr>
          <a:xfrm>
            <a:off x="3047998" y="3335298"/>
            <a:ext cx="2057400" cy="922344"/>
            <a:chOff x="3047998" y="3992556"/>
            <a:chExt cx="2057400" cy="922344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CE8ABF0E-6D87-0742-989F-3815E44594FD}"/>
                </a:ext>
              </a:extLst>
            </p:cNvPr>
            <p:cNvSpPr/>
            <p:nvPr/>
          </p:nvSpPr>
          <p:spPr>
            <a:xfrm>
              <a:off x="3047998" y="3992556"/>
              <a:ext cx="205740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4 hours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E2D26F7C-80DE-B045-852F-7E53AA719462}"/>
                </a:ext>
              </a:extLst>
            </p:cNvPr>
            <p:cNvSpPr/>
            <p:nvPr/>
          </p:nvSpPr>
          <p:spPr>
            <a:xfrm>
              <a:off x="3047998" y="4457700"/>
              <a:ext cx="205740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4 hours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3A892186-9420-C642-B71F-686BB47630BD}"/>
              </a:ext>
            </a:extLst>
          </p:cNvPr>
          <p:cNvSpPr txBox="1"/>
          <p:nvPr/>
        </p:nvSpPr>
        <p:spPr>
          <a:xfrm>
            <a:off x="5257798" y="2028051"/>
            <a:ext cx="36108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improving </a:t>
            </a:r>
            <a:r>
              <a:rPr lang="en-US" sz="2200" b="1" dirty="0"/>
              <a:t>latency</a:t>
            </a:r>
            <a:r>
              <a:rPr lang="en-US" sz="2200" dirty="0"/>
              <a:t> means </a:t>
            </a:r>
            <a:r>
              <a:rPr lang="en-US" sz="2200" b="1" dirty="0"/>
              <a:t>reducing</a:t>
            </a:r>
            <a:r>
              <a:rPr lang="en-US" sz="2200" dirty="0"/>
              <a:t> the amount of time that one task takes.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28079B4-2DF6-0641-A9A0-B6C35A9EBAAB}"/>
              </a:ext>
            </a:extLst>
          </p:cNvPr>
          <p:cNvSpPr txBox="1"/>
          <p:nvPr/>
        </p:nvSpPr>
        <p:spPr>
          <a:xfrm>
            <a:off x="5410199" y="3238500"/>
            <a:ext cx="33060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improving </a:t>
            </a:r>
            <a:r>
              <a:rPr lang="en-US" sz="2200" b="1" dirty="0"/>
              <a:t>throughput </a:t>
            </a:r>
            <a:r>
              <a:rPr lang="en-US" sz="2200" i="1" dirty="0"/>
              <a:t>can</a:t>
            </a:r>
            <a:r>
              <a:rPr lang="en-US" sz="2200" dirty="0"/>
              <a:t> mean </a:t>
            </a:r>
            <a:r>
              <a:rPr lang="en-US" sz="2200" b="1" dirty="0"/>
              <a:t>increasing </a:t>
            </a:r>
            <a:r>
              <a:rPr lang="en-US" sz="2200" dirty="0"/>
              <a:t>the amount of work being done at once.</a:t>
            </a:r>
            <a:endParaRPr lang="en-US" sz="2200" b="1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69E39538-DADA-E44A-9500-87B338869354}"/>
              </a:ext>
            </a:extLst>
          </p:cNvPr>
          <p:cNvSpPr/>
          <p:nvPr/>
        </p:nvSpPr>
        <p:spPr>
          <a:xfrm>
            <a:off x="403123" y="2353449"/>
            <a:ext cx="2057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4 hours</a:t>
            </a:r>
          </a:p>
        </p:txBody>
      </p:sp>
      <p:sp>
        <p:nvSpPr>
          <p:cNvPr id="17" name="Right Arrow 16">
            <a:extLst>
              <a:ext uri="{FF2B5EF4-FFF2-40B4-BE49-F238E27FC236}">
                <a16:creationId xmlns:a16="http://schemas.microsoft.com/office/drawing/2014/main" id="{B8A644E8-D7E7-F542-B973-CD3B0D8FFE37}"/>
              </a:ext>
            </a:extLst>
          </p:cNvPr>
          <p:cNvSpPr/>
          <p:nvPr/>
        </p:nvSpPr>
        <p:spPr>
          <a:xfrm>
            <a:off x="2534045" y="2353449"/>
            <a:ext cx="457200" cy="457200"/>
          </a:xfrm>
          <a:prstGeom prst="rightArrow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ight Arrow 65">
            <a:extLst>
              <a:ext uri="{FF2B5EF4-FFF2-40B4-BE49-F238E27FC236}">
                <a16:creationId xmlns:a16="http://schemas.microsoft.com/office/drawing/2014/main" id="{7A4EBCE6-56A4-6D48-9EF2-8F704E26DFBC}"/>
              </a:ext>
            </a:extLst>
          </p:cNvPr>
          <p:cNvSpPr/>
          <p:nvPr/>
        </p:nvSpPr>
        <p:spPr>
          <a:xfrm>
            <a:off x="2536724" y="3567870"/>
            <a:ext cx="457200" cy="457200"/>
          </a:xfrm>
          <a:prstGeom prst="rightArrow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8E872B5-08F0-0E44-BBBD-2AF1F0A10DDE}"/>
              </a:ext>
            </a:extLst>
          </p:cNvPr>
          <p:cNvSpPr txBox="1"/>
          <p:nvPr/>
        </p:nvSpPr>
        <p:spPr>
          <a:xfrm>
            <a:off x="5423716" y="4715776"/>
            <a:ext cx="33060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but it’s a little more subtle than that…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9035457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6" grpId="0" animBg="1"/>
      <p:bldP spid="4" grpId="0"/>
      <p:bldP spid="64" grpId="0"/>
      <p:bldP spid="65" grpId="0" animBg="1"/>
      <p:bldP spid="17" grpId="0" animBg="1"/>
      <p:bldP spid="66" grpId="0" animBg="1"/>
      <p:bldP spid="6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7D95D-89E5-064C-8BAF-9DD1464F4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fair comparisons, and what “better” means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DE141-EBD0-144F-B9FA-61CB30ADE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1162146"/>
          </a:xfrm>
        </p:spPr>
        <p:txBody>
          <a:bodyPr>
            <a:normAutofit/>
          </a:bodyPr>
          <a:lstStyle/>
          <a:p>
            <a:r>
              <a:rPr lang="en-US" dirty="0"/>
              <a:t>sometimes </a:t>
            </a:r>
            <a:r>
              <a:rPr lang="en-US" b="1" dirty="0"/>
              <a:t>latency</a:t>
            </a:r>
            <a:r>
              <a:rPr lang="en-US" dirty="0"/>
              <a:t> is more important; other times </a:t>
            </a:r>
            <a:r>
              <a:rPr lang="en-US" b="1" dirty="0"/>
              <a:t>throughput </a:t>
            </a:r>
            <a:r>
              <a:rPr lang="en-US" dirty="0"/>
              <a:t>is. </a:t>
            </a:r>
          </a:p>
          <a:p>
            <a:r>
              <a:rPr lang="en-US" dirty="0"/>
              <a:t>if you want to </a:t>
            </a:r>
            <a:r>
              <a:rPr lang="en-US" b="1" dirty="0"/>
              <a:t>compare</a:t>
            </a:r>
            <a:r>
              <a:rPr lang="en-US" dirty="0"/>
              <a:t> latencies or throughputs of different things, you have to </a:t>
            </a:r>
            <a:r>
              <a:rPr lang="en-US" b="1" dirty="0"/>
              <a:t>fix the denominator</a:t>
            </a:r>
            <a:r>
              <a:rPr lang="en-US" dirty="0"/>
              <a:t> to make a fair comparison.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3D9B2C-6E09-B340-9068-0F49655EC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FA15F4-8B96-1849-9081-7A6A01570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07440C7-0D60-C542-B3D0-98C9AEB61C8F}"/>
                  </a:ext>
                </a:extLst>
              </p:cNvPr>
              <p:cNvSpPr txBox="1"/>
              <p:nvPr/>
            </p:nvSpPr>
            <p:spPr>
              <a:xfrm>
                <a:off x="361335" y="1644391"/>
                <a:ext cx="2686666" cy="1679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200" b="0" i="0" smtClean="0"/>
                      <m:t>latency</m:t>
                    </m:r>
                    <m:r>
                      <m:rPr>
                        <m:nor/>
                      </m:rPr>
                      <a:rPr lang="en-US" sz="2200" b="0" i="0" smtClean="0"/>
                      <m:t> = </m:t>
                    </m:r>
                    <m:f>
                      <m:f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200" b="0" i="0" smtClean="0"/>
                          <m:t>time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200" b="0" i="0" smtClean="0"/>
                          <m:t>task</m:t>
                        </m:r>
                      </m:den>
                    </m:f>
                  </m:oMath>
                </a14:m>
                <a:r>
                  <a:rPr lang="en-US" sz="2200" dirty="0"/>
                  <a:t> </a:t>
                </a:r>
              </a:p>
              <a:p>
                <a:pPr algn="ctr"/>
                <a:r>
                  <a:rPr lang="en-US" sz="2200" dirty="0"/>
                  <a:t>so </a:t>
                </a:r>
                <a:r>
                  <a:rPr lang="en-US" sz="2200" b="1" dirty="0"/>
                  <a:t>compare using the same task, </a:t>
                </a:r>
                <a:r>
                  <a:rPr lang="en-US" sz="2200" dirty="0"/>
                  <a:t>e.g. “make one chair.”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07440C7-0D60-C542-B3D0-98C9AEB61C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335" y="1644391"/>
                <a:ext cx="2686666" cy="1679883"/>
              </a:xfrm>
              <a:prstGeom prst="rect">
                <a:avLst/>
              </a:prstGeom>
              <a:blipFill>
                <a:blip r:embed="rId2"/>
                <a:stretch>
                  <a:fillRect l="-469" r="-3286" b="-5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13B59C8-EF9C-934D-9E2B-39BD6003C9EC}"/>
                  </a:ext>
                </a:extLst>
              </p:cNvPr>
              <p:cNvSpPr txBox="1"/>
              <p:nvPr/>
            </p:nvSpPr>
            <p:spPr>
              <a:xfrm>
                <a:off x="80179" y="3619500"/>
                <a:ext cx="3143865" cy="1679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200" b="0" i="0" smtClean="0"/>
                      <m:t>throughput</m:t>
                    </m:r>
                    <m:r>
                      <m:rPr>
                        <m:nor/>
                      </m:rPr>
                      <a:rPr lang="en-US" sz="2200" b="0" i="0" smtClean="0"/>
                      <m:t> = </m:t>
                    </m:r>
                    <m:f>
                      <m:f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200" b="0" i="0" smtClean="0"/>
                          <m:t>tasks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200" b="0" i="0" smtClean="0"/>
                          <m:t>time</m:t>
                        </m:r>
                      </m:den>
                    </m:f>
                  </m:oMath>
                </a14:m>
                <a:r>
                  <a:rPr lang="en-US" sz="2200" dirty="0"/>
                  <a:t> </a:t>
                </a:r>
              </a:p>
              <a:p>
                <a:pPr algn="ctr"/>
                <a:r>
                  <a:rPr lang="en-US" sz="2200" dirty="0"/>
                  <a:t>so </a:t>
                </a:r>
                <a:r>
                  <a:rPr lang="en-US" sz="2200" b="1" dirty="0"/>
                  <a:t>compare using the same period of time, </a:t>
                </a:r>
                <a:r>
                  <a:rPr lang="en-US" sz="2200" dirty="0"/>
                  <a:t>e.g. “8 hours”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13B59C8-EF9C-934D-9E2B-39BD6003C9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79" y="3619500"/>
                <a:ext cx="3143865" cy="1679883"/>
              </a:xfrm>
              <a:prstGeom prst="rect">
                <a:avLst/>
              </a:prstGeom>
              <a:blipFill>
                <a:blip r:embed="rId3"/>
                <a:stretch>
                  <a:fillRect r="-2008" b="-60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2E452191-CABB-7447-B814-5C1478F2BA92}"/>
              </a:ext>
            </a:extLst>
          </p:cNvPr>
          <p:cNvSpPr/>
          <p:nvPr/>
        </p:nvSpPr>
        <p:spPr>
          <a:xfrm>
            <a:off x="3352800" y="2326104"/>
            <a:ext cx="1033272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2 hours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C42327-D285-BC46-ACC6-B49292689A25}"/>
              </a:ext>
            </a:extLst>
          </p:cNvPr>
          <p:cNvSpPr/>
          <p:nvPr/>
        </p:nvSpPr>
        <p:spPr>
          <a:xfrm>
            <a:off x="3357372" y="1781126"/>
            <a:ext cx="2057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4 hours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A33667D-DF1E-8449-8572-0FDEBF591C1F}"/>
              </a:ext>
            </a:extLst>
          </p:cNvPr>
          <p:cNvSpPr/>
          <p:nvPr/>
        </p:nvSpPr>
        <p:spPr>
          <a:xfrm>
            <a:off x="3352800" y="2857500"/>
            <a:ext cx="1566672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3 hours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62BEEA9-A272-1A41-8BA3-F096C8FE4EB0}"/>
              </a:ext>
            </a:extLst>
          </p:cNvPr>
          <p:cNvSpPr txBox="1"/>
          <p:nvPr/>
        </p:nvSpPr>
        <p:spPr>
          <a:xfrm>
            <a:off x="5950285" y="2000706"/>
            <a:ext cx="26866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the one with the </a:t>
            </a:r>
            <a:r>
              <a:rPr lang="en-US" sz="2200" b="1" dirty="0"/>
              <a:t>shortest latency</a:t>
            </a:r>
            <a:r>
              <a:rPr lang="en-US" sz="2200" dirty="0"/>
              <a:t> is the best.</a:t>
            </a:r>
            <a:endParaRPr lang="en-US" sz="2200" b="1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08410C6-D259-674E-B074-A547E7DA3015}"/>
              </a:ext>
            </a:extLst>
          </p:cNvPr>
          <p:cNvCxnSpPr>
            <a:cxnSpLocks/>
          </p:cNvCxnSpPr>
          <p:nvPr/>
        </p:nvCxnSpPr>
        <p:spPr>
          <a:xfrm flipH="1">
            <a:off x="4724400" y="2554704"/>
            <a:ext cx="122834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694D8DF1-0DB2-D84E-8B9D-5229058F87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7814" y="3617495"/>
            <a:ext cx="353122" cy="51448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FA543E0-4D73-F24B-9CAB-5BD3241E63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4846" y="3617495"/>
            <a:ext cx="353122" cy="51448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A24D110-34E0-B54E-87F1-4C3D5BBC34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1878" y="3617495"/>
            <a:ext cx="353122" cy="51448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E1547E3F-F923-6144-BACC-7CE1368E03D3}"/>
              </a:ext>
            </a:extLst>
          </p:cNvPr>
          <p:cNvSpPr txBox="1"/>
          <p:nvPr/>
        </p:nvSpPr>
        <p:spPr>
          <a:xfrm>
            <a:off x="3430233" y="3690070"/>
            <a:ext cx="955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Team 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236BDD1-E066-5749-AF6B-A4E9EF0E9693}"/>
              </a:ext>
            </a:extLst>
          </p:cNvPr>
          <p:cNvSpPr txBox="1"/>
          <p:nvPr/>
        </p:nvSpPr>
        <p:spPr>
          <a:xfrm>
            <a:off x="3430233" y="4304747"/>
            <a:ext cx="955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Team 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BA4A5C9-3CEF-A243-AF4D-9854DA3F74D4}"/>
              </a:ext>
            </a:extLst>
          </p:cNvPr>
          <p:cNvSpPr txBox="1"/>
          <p:nvPr/>
        </p:nvSpPr>
        <p:spPr>
          <a:xfrm>
            <a:off x="3430232" y="4916393"/>
            <a:ext cx="955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Team 3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AD53DC5A-8308-DB48-A016-6F1918E303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7814" y="4232172"/>
            <a:ext cx="353122" cy="51448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5D7EC9F1-759C-E44E-94FF-461358451F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4846" y="4232172"/>
            <a:ext cx="353122" cy="51448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62D5EDF-1189-2045-943D-58D1626F61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2440" y="4843818"/>
            <a:ext cx="353122" cy="51448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8F78D025-8BDE-F44D-928F-DAC08B0756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9472" y="4843818"/>
            <a:ext cx="353122" cy="51448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15E29491-C67B-DA49-8E5C-21DD694588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3804" y="4843818"/>
            <a:ext cx="353122" cy="51448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8330A79-CC2E-8144-A503-4008B0CCCA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0836" y="4843818"/>
            <a:ext cx="353122" cy="514482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2DD7810C-325F-4049-A66F-662F75E4E243}"/>
              </a:ext>
            </a:extLst>
          </p:cNvPr>
          <p:cNvSpPr txBox="1"/>
          <p:nvPr/>
        </p:nvSpPr>
        <p:spPr>
          <a:xfrm>
            <a:off x="6024305" y="3397268"/>
            <a:ext cx="291334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the one with the </a:t>
            </a:r>
            <a:r>
              <a:rPr lang="en-US" sz="2200" b="1" dirty="0"/>
              <a:t>highest number of completed tasks </a:t>
            </a:r>
            <a:r>
              <a:rPr lang="en-US" sz="2200" dirty="0"/>
              <a:t>is the best.</a:t>
            </a:r>
            <a:endParaRPr lang="en-US" sz="2200" b="1" dirty="0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4F3FE4F-A73E-6449-B5DA-1301868E5F2E}"/>
              </a:ext>
            </a:extLst>
          </p:cNvPr>
          <p:cNvCxnSpPr>
            <a:cxnSpLocks/>
          </p:cNvCxnSpPr>
          <p:nvPr/>
        </p:nvCxnSpPr>
        <p:spPr>
          <a:xfrm flipH="1">
            <a:off x="6197868" y="4533900"/>
            <a:ext cx="431532" cy="3099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51947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 animBg="1"/>
      <p:bldP spid="11" grpId="0" animBg="1"/>
      <p:bldP spid="12" grpId="0"/>
      <p:bldP spid="18" grpId="0"/>
      <p:bldP spid="19" grpId="0"/>
      <p:bldP spid="20" grpId="0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latency can improve throughput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763000" cy="847203"/>
          </a:xfrm>
        </p:spPr>
        <p:txBody>
          <a:bodyPr/>
          <a:lstStyle/>
          <a:p>
            <a:r>
              <a:rPr lang="en-US" dirty="0"/>
              <a:t>since these two measures are </a:t>
            </a:r>
            <a:r>
              <a:rPr lang="en-US" i="1" dirty="0"/>
              <a:t>kind of</a:t>
            </a:r>
            <a:r>
              <a:rPr lang="en-US" dirty="0"/>
              <a:t> reciprocals, making latency lower can make throughput higher!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1CA3A30-899E-3946-8507-39306DB2ED84}"/>
              </a:ext>
            </a:extLst>
          </p:cNvPr>
          <p:cNvSpPr/>
          <p:nvPr/>
        </p:nvSpPr>
        <p:spPr>
          <a:xfrm>
            <a:off x="4245077" y="2633932"/>
            <a:ext cx="1033272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2 hours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7AB17E4-8563-FD49-965B-6F45F6B82B3E}"/>
              </a:ext>
            </a:extLst>
          </p:cNvPr>
          <p:cNvSpPr/>
          <p:nvPr/>
        </p:nvSpPr>
        <p:spPr>
          <a:xfrm>
            <a:off x="5273777" y="2633932"/>
            <a:ext cx="1033272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2 hours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648C165-76F7-BB49-8B3E-FF0B432B16D8}"/>
              </a:ext>
            </a:extLst>
          </p:cNvPr>
          <p:cNvSpPr/>
          <p:nvPr/>
        </p:nvSpPr>
        <p:spPr>
          <a:xfrm>
            <a:off x="6302477" y="2633932"/>
            <a:ext cx="1033272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2 hours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145292B-A377-664B-9AC5-286EE32300A7}"/>
              </a:ext>
            </a:extLst>
          </p:cNvPr>
          <p:cNvSpPr/>
          <p:nvPr/>
        </p:nvSpPr>
        <p:spPr>
          <a:xfrm>
            <a:off x="7331177" y="2633932"/>
            <a:ext cx="1033272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2 hours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C1BEA18-6196-2844-A479-C39C70C9EB0B}"/>
              </a:ext>
            </a:extLst>
          </p:cNvPr>
          <p:cNvSpPr/>
          <p:nvPr/>
        </p:nvSpPr>
        <p:spPr>
          <a:xfrm>
            <a:off x="4267200" y="1520076"/>
            <a:ext cx="2035277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4 hours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B6DD90F-B360-864B-9014-A187AA1D8A46}"/>
              </a:ext>
            </a:extLst>
          </p:cNvPr>
          <p:cNvSpPr/>
          <p:nvPr/>
        </p:nvSpPr>
        <p:spPr>
          <a:xfrm>
            <a:off x="6302477" y="1520076"/>
            <a:ext cx="2079523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4 hours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57B3FE6-03EC-C44F-B9B3-BA444DEE6957}"/>
              </a:ext>
            </a:extLst>
          </p:cNvPr>
          <p:cNvSpPr txBox="1"/>
          <p:nvPr/>
        </p:nvSpPr>
        <p:spPr>
          <a:xfrm>
            <a:off x="404351" y="1423278"/>
            <a:ext cx="36108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if one person improves their speed and can make a chair in </a:t>
            </a:r>
            <a:r>
              <a:rPr lang="en-US" sz="2200" b="1" dirty="0"/>
              <a:t>half</a:t>
            </a:r>
            <a:r>
              <a:rPr lang="en-US" sz="2200" dirty="0"/>
              <a:t> the time…</a:t>
            </a:r>
          </a:p>
        </p:txBody>
      </p:sp>
      <p:sp>
        <p:nvSpPr>
          <p:cNvPr id="30" name="Right Arrow 29">
            <a:extLst>
              <a:ext uri="{FF2B5EF4-FFF2-40B4-BE49-F238E27FC236}">
                <a16:creationId xmlns:a16="http://schemas.microsoft.com/office/drawing/2014/main" id="{8C625AC0-6068-ED41-99C8-6EAE83DA06A5}"/>
              </a:ext>
            </a:extLst>
          </p:cNvPr>
          <p:cNvSpPr/>
          <p:nvPr/>
        </p:nvSpPr>
        <p:spPr>
          <a:xfrm rot="5400000">
            <a:off x="6073877" y="2077004"/>
            <a:ext cx="457200" cy="457200"/>
          </a:xfrm>
          <a:prstGeom prst="rightArrow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809615A-A944-3649-A052-33CB7AAB97B2}"/>
              </a:ext>
            </a:extLst>
          </p:cNvPr>
          <p:cNvSpPr txBox="1"/>
          <p:nvPr/>
        </p:nvSpPr>
        <p:spPr>
          <a:xfrm>
            <a:off x="404351" y="2472779"/>
            <a:ext cx="36108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…then the throughput </a:t>
            </a:r>
            <a:r>
              <a:rPr lang="en-US" sz="2200" b="1" dirty="0"/>
              <a:t>doubles</a:t>
            </a:r>
            <a:r>
              <a:rPr lang="en-US" sz="2200" dirty="0"/>
              <a:t> as a result.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238958A-672D-FE4B-802C-C43BAFF4D18B}"/>
              </a:ext>
            </a:extLst>
          </p:cNvPr>
          <p:cNvSpPr txBox="1"/>
          <p:nvPr/>
        </p:nvSpPr>
        <p:spPr>
          <a:xfrm>
            <a:off x="1943714" y="3425652"/>
            <a:ext cx="54089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this is a fair comparison of throughput, since the denominator – </a:t>
            </a:r>
            <a:r>
              <a:rPr lang="en-US" sz="2200" b="1" dirty="0"/>
              <a:t>time period </a:t>
            </a:r>
            <a:r>
              <a:rPr lang="en-US" sz="2200" dirty="0"/>
              <a:t>– stayed the same: 8 hours in both cases.</a:t>
            </a:r>
          </a:p>
        </p:txBody>
      </p:sp>
    </p:spTree>
    <p:extLst>
      <p:ext uri="{BB962C8B-B14F-4D97-AF65-F5344CB8AC3E}">
        <p14:creationId xmlns:p14="http://schemas.microsoft.com/office/powerpoint/2010/main" val="10363842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29" grpId="0"/>
      <p:bldP spid="30" grpId="0" animBg="1"/>
      <p:bldP spid="31" grpId="0"/>
      <p:bldP spid="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throughput can improve latency… </a:t>
            </a:r>
            <a:r>
              <a:rPr lang="en-US" sz="1800" dirty="0"/>
              <a:t>to a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2"/>
            <a:ext cx="8763000" cy="1111393"/>
          </a:xfrm>
        </p:spPr>
        <p:txBody>
          <a:bodyPr>
            <a:normAutofit/>
          </a:bodyPr>
          <a:lstStyle/>
          <a:p>
            <a:r>
              <a:rPr lang="en-US" dirty="0"/>
              <a:t>someone orders </a:t>
            </a:r>
            <a:r>
              <a:rPr lang="en-US" b="1" dirty="0"/>
              <a:t>9 chairs,</a:t>
            </a:r>
            <a:r>
              <a:rPr lang="en-US" dirty="0"/>
              <a:t> and they need them done ASAP.</a:t>
            </a:r>
          </a:p>
          <a:p>
            <a:r>
              <a:rPr lang="en-US" b="1" dirty="0"/>
              <a:t>how long </a:t>
            </a:r>
            <a:r>
              <a:rPr lang="en-US" dirty="0"/>
              <a:t>will it take to make all 9 chairs, assuming one person can make a chair in 4 hours?</a:t>
            </a:r>
            <a:endParaRPr lang="en-US" b="1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312545" y="2705100"/>
            <a:ext cx="1602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00B050"/>
                </a:solidFill>
              </a:rPr>
              <a:t>with two:</a:t>
            </a:r>
            <a:br>
              <a:rPr lang="en-US" sz="2200" b="1" dirty="0">
                <a:solidFill>
                  <a:srgbClr val="00B050"/>
                </a:solidFill>
              </a:rPr>
            </a:br>
            <a:r>
              <a:rPr lang="en-US" sz="2200" b="1" dirty="0">
                <a:solidFill>
                  <a:srgbClr val="00B050"/>
                </a:solidFill>
              </a:rPr>
              <a:t>20 hours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985A867-418F-A04C-9DB4-2B9567F131E1}"/>
              </a:ext>
            </a:extLst>
          </p:cNvPr>
          <p:cNvSpPr txBox="1"/>
          <p:nvPr/>
        </p:nvSpPr>
        <p:spPr>
          <a:xfrm>
            <a:off x="165057" y="1562100"/>
            <a:ext cx="18972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</a:rPr>
              <a:t>with one person:</a:t>
            </a:r>
          </a:p>
          <a:p>
            <a:pPr algn="ctr"/>
            <a:r>
              <a:rPr lang="en-US" sz="2200" b="1" dirty="0">
                <a:solidFill>
                  <a:srgbClr val="FF0000"/>
                </a:solidFill>
              </a:rPr>
              <a:t>36 hours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0D67C57-5813-6A47-A0A9-F2368DA0141F}"/>
              </a:ext>
            </a:extLst>
          </p:cNvPr>
          <p:cNvGrpSpPr/>
          <p:nvPr/>
        </p:nvGrpSpPr>
        <p:grpSpPr>
          <a:xfrm>
            <a:off x="1914825" y="1967763"/>
            <a:ext cx="6718775" cy="288468"/>
            <a:chOff x="1914825" y="1967763"/>
            <a:chExt cx="6718775" cy="288468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A4D0D08D-F664-324F-B5CE-4E4E0BA5FDF7}"/>
                </a:ext>
              </a:extLst>
            </p:cNvPr>
            <p:cNvSpPr/>
            <p:nvPr/>
          </p:nvSpPr>
          <p:spPr>
            <a:xfrm>
              <a:off x="1914825" y="1967763"/>
              <a:ext cx="742015" cy="28846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4 hours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C223CB18-05C5-EE43-99B6-945C2BF1DA14}"/>
                </a:ext>
              </a:extLst>
            </p:cNvPr>
            <p:cNvSpPr/>
            <p:nvPr/>
          </p:nvSpPr>
          <p:spPr>
            <a:xfrm>
              <a:off x="2661920" y="1967763"/>
              <a:ext cx="742015" cy="28846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4 hours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CF761C45-B745-6A47-BFBC-DA4389635571}"/>
                </a:ext>
              </a:extLst>
            </p:cNvPr>
            <p:cNvSpPr/>
            <p:nvPr/>
          </p:nvSpPr>
          <p:spPr>
            <a:xfrm>
              <a:off x="3409015" y="1967763"/>
              <a:ext cx="742015" cy="28846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4 hours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C8C598B6-CC49-2A41-A86D-4FEC9BDBFE06}"/>
                </a:ext>
              </a:extLst>
            </p:cNvPr>
            <p:cNvSpPr/>
            <p:nvPr/>
          </p:nvSpPr>
          <p:spPr>
            <a:xfrm>
              <a:off x="4156110" y="1967763"/>
              <a:ext cx="742015" cy="28846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4 hours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54118CB1-8091-8E4D-AB01-8884A7BA6C3D}"/>
                </a:ext>
              </a:extLst>
            </p:cNvPr>
            <p:cNvSpPr/>
            <p:nvPr/>
          </p:nvSpPr>
          <p:spPr>
            <a:xfrm>
              <a:off x="4903205" y="1967763"/>
              <a:ext cx="742015" cy="28846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4 hours</a:t>
              </a: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C6A82358-8FCE-9847-9D5A-80267F7EBA3F}"/>
                </a:ext>
              </a:extLst>
            </p:cNvPr>
            <p:cNvSpPr/>
            <p:nvPr/>
          </p:nvSpPr>
          <p:spPr>
            <a:xfrm>
              <a:off x="5650300" y="1967763"/>
              <a:ext cx="742015" cy="28846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4 hours</a:t>
              </a: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FDB828AA-9E09-2046-BE13-B4B2C57269F2}"/>
                </a:ext>
              </a:extLst>
            </p:cNvPr>
            <p:cNvSpPr/>
            <p:nvPr/>
          </p:nvSpPr>
          <p:spPr>
            <a:xfrm>
              <a:off x="6397395" y="1967763"/>
              <a:ext cx="742015" cy="28846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4 hours</a:t>
              </a: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2F983D76-69DB-A149-A58C-D7651EC561B5}"/>
                </a:ext>
              </a:extLst>
            </p:cNvPr>
            <p:cNvSpPr/>
            <p:nvPr/>
          </p:nvSpPr>
          <p:spPr>
            <a:xfrm>
              <a:off x="7144490" y="1967763"/>
              <a:ext cx="742015" cy="28846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4 hours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D633AEE5-1A18-6944-9BB5-0DD3E696F256}"/>
                </a:ext>
              </a:extLst>
            </p:cNvPr>
            <p:cNvSpPr/>
            <p:nvPr/>
          </p:nvSpPr>
          <p:spPr>
            <a:xfrm>
              <a:off x="7891585" y="1967763"/>
              <a:ext cx="742015" cy="28846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4 hours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E6E45DA-8944-C046-9013-3A30A4C6E9D9}"/>
              </a:ext>
            </a:extLst>
          </p:cNvPr>
          <p:cNvGrpSpPr/>
          <p:nvPr/>
        </p:nvGrpSpPr>
        <p:grpSpPr>
          <a:xfrm>
            <a:off x="1909745" y="2835806"/>
            <a:ext cx="3730395" cy="576936"/>
            <a:chOff x="1909745" y="2964022"/>
            <a:chExt cx="3730395" cy="576936"/>
          </a:xfrm>
        </p:grpSpPr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81AB88F0-1947-2A4A-A02D-0F8CA3513E33}"/>
                </a:ext>
              </a:extLst>
            </p:cNvPr>
            <p:cNvSpPr/>
            <p:nvPr/>
          </p:nvSpPr>
          <p:spPr>
            <a:xfrm>
              <a:off x="1909745" y="2964022"/>
              <a:ext cx="742015" cy="28846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4 hours</a:t>
              </a: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FF52B093-C1BF-F04C-9CCE-14F130211ADC}"/>
                </a:ext>
              </a:extLst>
            </p:cNvPr>
            <p:cNvSpPr/>
            <p:nvPr/>
          </p:nvSpPr>
          <p:spPr>
            <a:xfrm>
              <a:off x="2656840" y="2964022"/>
              <a:ext cx="742015" cy="28846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4 hours</a:t>
              </a: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C51CFC0D-E862-974B-9394-75E3902CC1B2}"/>
                </a:ext>
              </a:extLst>
            </p:cNvPr>
            <p:cNvSpPr/>
            <p:nvPr/>
          </p:nvSpPr>
          <p:spPr>
            <a:xfrm>
              <a:off x="3403935" y="2964022"/>
              <a:ext cx="742015" cy="28846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4 hours</a:t>
              </a: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38D32BE8-0D22-7C4A-B459-33761919C366}"/>
                </a:ext>
              </a:extLst>
            </p:cNvPr>
            <p:cNvSpPr/>
            <p:nvPr/>
          </p:nvSpPr>
          <p:spPr>
            <a:xfrm>
              <a:off x="4151030" y="2964022"/>
              <a:ext cx="742015" cy="28846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4 hours</a:t>
              </a: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67D9DD95-A710-824B-89AB-242A80F14E83}"/>
                </a:ext>
              </a:extLst>
            </p:cNvPr>
            <p:cNvSpPr/>
            <p:nvPr/>
          </p:nvSpPr>
          <p:spPr>
            <a:xfrm>
              <a:off x="4898125" y="2964022"/>
              <a:ext cx="742015" cy="28846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4 hours</a:t>
              </a: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05F6A50A-3203-8243-8945-3131C8E0E95A}"/>
                </a:ext>
              </a:extLst>
            </p:cNvPr>
            <p:cNvSpPr/>
            <p:nvPr/>
          </p:nvSpPr>
          <p:spPr>
            <a:xfrm>
              <a:off x="1909745" y="3252490"/>
              <a:ext cx="742015" cy="28846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4 hours</a:t>
              </a: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26DE13CB-EC95-9740-8AB8-10DCD1F95B66}"/>
                </a:ext>
              </a:extLst>
            </p:cNvPr>
            <p:cNvSpPr/>
            <p:nvPr/>
          </p:nvSpPr>
          <p:spPr>
            <a:xfrm>
              <a:off x="2656840" y="3252490"/>
              <a:ext cx="742015" cy="28846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4 hours</a:t>
              </a: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19C46214-BF81-3144-8EBC-213E2EF81149}"/>
                </a:ext>
              </a:extLst>
            </p:cNvPr>
            <p:cNvSpPr/>
            <p:nvPr/>
          </p:nvSpPr>
          <p:spPr>
            <a:xfrm>
              <a:off x="3403935" y="3252490"/>
              <a:ext cx="742015" cy="28846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4 hours</a:t>
              </a: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0D37E844-E35C-0F46-BBA0-1F0339C4B397}"/>
                </a:ext>
              </a:extLst>
            </p:cNvPr>
            <p:cNvSpPr/>
            <p:nvPr/>
          </p:nvSpPr>
          <p:spPr>
            <a:xfrm>
              <a:off x="4151030" y="3252490"/>
              <a:ext cx="742015" cy="28846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4 hours</a:t>
              </a:r>
            </a:p>
          </p:txBody>
        </p:sp>
      </p:grpSp>
      <p:sp>
        <p:nvSpPr>
          <p:cNvPr id="108" name="TextBox 107">
            <a:extLst>
              <a:ext uri="{FF2B5EF4-FFF2-40B4-BE49-F238E27FC236}">
                <a16:creationId xmlns:a16="http://schemas.microsoft.com/office/drawing/2014/main" id="{7A3C1A25-2AC6-C346-A8E7-294306AFCC02}"/>
              </a:ext>
            </a:extLst>
          </p:cNvPr>
          <p:cNvSpPr txBox="1"/>
          <p:nvPr/>
        </p:nvSpPr>
        <p:spPr>
          <a:xfrm>
            <a:off x="800213" y="3536029"/>
            <a:ext cx="79924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this is a fair comparison of latency, since the denominator – </a:t>
            </a:r>
            <a:r>
              <a:rPr lang="en-US" sz="2200" b="1" dirty="0"/>
              <a:t>the number of tasks </a:t>
            </a:r>
            <a:r>
              <a:rPr lang="en-US" sz="2200" dirty="0"/>
              <a:t>– stayed the same: 9 chairs in both cases.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332AD42D-365B-FD40-B6FD-0188E209F746}"/>
              </a:ext>
            </a:extLst>
          </p:cNvPr>
          <p:cNvSpPr txBox="1"/>
          <p:nvPr/>
        </p:nvSpPr>
        <p:spPr>
          <a:xfrm>
            <a:off x="800213" y="4361590"/>
            <a:ext cx="79924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but notice: </a:t>
            </a:r>
            <a:r>
              <a:rPr lang="en-US" sz="2200" i="1" dirty="0">
                <a:solidFill>
                  <a:srgbClr val="FF0000"/>
                </a:solidFill>
              </a:rPr>
              <a:t>the latency did not get cut perfectly in half by doubling the throughput!</a:t>
            </a:r>
            <a:r>
              <a:rPr lang="en-US" sz="2200" dirty="0"/>
              <a:t> sometimes that happens.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701112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  <p:bldP spid="53" grpId="0"/>
      <p:bldP spid="65" grpId="0"/>
      <p:bldP spid="108" grpId="0"/>
      <p:bldP spid="10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it to a CPU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CPU's job is to </a:t>
            </a:r>
            <a:r>
              <a:rPr lang="en-US" b="1" dirty="0"/>
              <a:t>run instructions.</a:t>
            </a:r>
            <a:r>
              <a:rPr lang="en-US" dirty="0"/>
              <a:t> so we could </a:t>
            </a:r>
            <a:r>
              <a:rPr lang="en-US" b="1" dirty="0"/>
              <a:t>finish instructions faster </a:t>
            </a:r>
            <a:r>
              <a:rPr lang="en-US" dirty="0"/>
              <a:t>by either…</a:t>
            </a:r>
          </a:p>
          <a:p>
            <a:pPr lvl="1"/>
            <a:r>
              <a:rPr lang="en-US" dirty="0"/>
              <a:t>doing </a:t>
            </a:r>
            <a:r>
              <a:rPr lang="en-US" i="1" dirty="0"/>
              <a:t>each instruction</a:t>
            </a:r>
            <a:r>
              <a:rPr lang="en-US" dirty="0"/>
              <a:t> faster</a:t>
            </a:r>
            <a:r>
              <a:rPr lang="en-US" i="1" dirty="0"/>
              <a:t> </a:t>
            </a:r>
            <a:r>
              <a:rPr lang="en-US" dirty="0"/>
              <a:t>(i.e. reduce the </a:t>
            </a:r>
            <a:r>
              <a:rPr lang="en-US" b="1" dirty="0"/>
              <a:t>latency</a:t>
            </a:r>
            <a:r>
              <a:rPr lang="en-US" dirty="0"/>
              <a:t>), or</a:t>
            </a:r>
          </a:p>
          <a:p>
            <a:pPr lvl="1"/>
            <a:r>
              <a:rPr lang="en-US" dirty="0"/>
              <a:t>executing </a:t>
            </a:r>
            <a:r>
              <a:rPr lang="en-US" i="1" dirty="0"/>
              <a:t>more instructions </a:t>
            </a:r>
            <a:r>
              <a:rPr lang="en-US" b="1" i="1" dirty="0"/>
              <a:t>at once</a:t>
            </a:r>
            <a:r>
              <a:rPr lang="en-US" b="1" dirty="0"/>
              <a:t> </a:t>
            </a:r>
            <a:r>
              <a:rPr lang="en-US" dirty="0"/>
              <a:t>(i.e. increase the </a:t>
            </a:r>
            <a:r>
              <a:rPr lang="en-US" b="1" dirty="0"/>
              <a:t>throughput</a:t>
            </a:r>
            <a:r>
              <a:rPr lang="en-US" dirty="0"/>
              <a:t>)</a:t>
            </a:r>
          </a:p>
          <a:p>
            <a:r>
              <a:rPr lang="en-US" dirty="0"/>
              <a:t>for a long time, we did the former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en-US" dirty="0"/>
              <a:t>clock speed increased by 3 orders of magnitude from 1980 to 2000</a:t>
            </a:r>
          </a:p>
          <a:p>
            <a:r>
              <a:rPr lang="en-US" dirty="0"/>
              <a:t>but then we hit a wall.</a:t>
            </a:r>
          </a:p>
          <a:p>
            <a:pPr lvl="1"/>
            <a:r>
              <a:rPr lang="en-US" dirty="0"/>
              <a:t>and that's when multi-core CPUs became common.</a:t>
            </a:r>
          </a:p>
          <a:p>
            <a:r>
              <a:rPr lang="en-US" dirty="0"/>
              <a:t>this is a </a:t>
            </a:r>
            <a:r>
              <a:rPr lang="en-US" i="1" dirty="0"/>
              <a:t>massive </a:t>
            </a:r>
            <a:r>
              <a:rPr lang="en-US" dirty="0"/>
              <a:t>oversimplification of what really happened but it’s an accurate-enough story.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66646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Reducing latency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2"/>
            <a:ext cx="8763000" cy="794082"/>
          </a:xfrm>
        </p:spPr>
        <p:txBody>
          <a:bodyPr/>
          <a:lstStyle/>
          <a:p>
            <a:r>
              <a:rPr lang="en-US" dirty="0"/>
              <a:t>it’s 2001 and you put a new Pentium 4 in your sweet Dell. it executes an instruction in only 0.8ns compared to your old CPU.</a:t>
            </a: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t>19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3142562" y="1291955"/>
            <a:ext cx="4937760" cy="457200"/>
            <a:chOff x="3218762" y="1637805"/>
            <a:chExt cx="4937760" cy="457200"/>
          </a:xfrm>
        </p:grpSpPr>
        <p:sp>
          <p:nvSpPr>
            <p:cNvPr id="7" name="Rectangle 6"/>
            <p:cNvSpPr/>
            <p:nvPr/>
          </p:nvSpPr>
          <p:spPr>
            <a:xfrm>
              <a:off x="3218762" y="1637805"/>
              <a:ext cx="164592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1.6ns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4864682" y="1637805"/>
              <a:ext cx="164592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1.6ns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6510602" y="1637805"/>
              <a:ext cx="164592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1.6ns</a:t>
              </a:r>
            </a:p>
          </p:txBody>
        </p:sp>
      </p:grpSp>
      <p:pic>
        <p:nvPicPr>
          <p:cNvPr id="10" name="Picture 4" descr="Image result for 2003 desktop p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50119"/>
            <a:ext cx="2002003" cy="1400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3142562" y="2400300"/>
            <a:ext cx="4933632" cy="457200"/>
            <a:chOff x="3218762" y="2314402"/>
            <a:chExt cx="4933632" cy="457200"/>
          </a:xfrm>
        </p:grpSpPr>
        <p:sp>
          <p:nvSpPr>
            <p:cNvPr id="12" name="Rectangle 11"/>
            <p:cNvSpPr/>
            <p:nvPr/>
          </p:nvSpPr>
          <p:spPr>
            <a:xfrm>
              <a:off x="3218762" y="2314402"/>
              <a:ext cx="822960" cy="457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.8ns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863030" y="2314402"/>
              <a:ext cx="822960" cy="457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.8ns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507298" y="2314402"/>
              <a:ext cx="822960" cy="457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.8ns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040896" y="2314402"/>
              <a:ext cx="822960" cy="457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.8ns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685164" y="2314402"/>
              <a:ext cx="822960" cy="457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.8ns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329434" y="2314402"/>
              <a:ext cx="822960" cy="457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.8ns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77258" y="3051379"/>
            <a:ext cx="42566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if each instruction takes only 0.8ns, that means 0.8ns between clock pulses. </a:t>
            </a:r>
            <a:r>
              <a:rPr lang="en-US" sz="2200" b="1" dirty="0"/>
              <a:t>How fast is the clock running?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676600" y="3238500"/>
                <a:ext cx="4046236" cy="10315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0.8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−9</m:t>
                                    </m:r>
                                  </m:sup>
                                </m:s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den>
                            </m:f>
                          </m:e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=1.25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9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𝐻𝑧</m:t>
                            </m:r>
                          </m:e>
                        </m:mr>
                        <m:mr>
                          <m:e/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=1.25 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𝐺𝐻𝑧</m:t>
                            </m:r>
                          </m:e>
                        </m:mr>
                      </m:m>
                    </m:oMath>
                  </m:oMathPara>
                </a14:m>
                <a:endParaRPr lang="en-US" sz="2400" b="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6600" y="3238500"/>
                <a:ext cx="4046236" cy="1031564"/>
              </a:xfrm>
              <a:prstGeom prst="rect">
                <a:avLst/>
              </a:prstGeom>
              <a:blipFill>
                <a:blip r:embed="rId4"/>
                <a:stretch>
                  <a:fillRect b="-20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4807030" y="4602659"/>
            <a:ext cx="35749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well how fast could </a:t>
            </a:r>
            <a:r>
              <a:rPr lang="en-US" sz="2200"/>
              <a:t>we possibly </a:t>
            </a:r>
            <a:r>
              <a:rPr lang="en-US" sz="2200" i="1"/>
              <a:t>make</a:t>
            </a:r>
            <a:r>
              <a:rPr lang="en-US" sz="2200"/>
              <a:t> it run?</a:t>
            </a:r>
            <a:endParaRPr lang="en-US" sz="2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77258" y="4709218"/>
            <a:ext cx="4256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(frequency = 1/time)</a:t>
            </a:r>
            <a:endParaRPr lang="en-US" sz="1800" b="1" dirty="0"/>
          </a:p>
        </p:txBody>
      </p:sp>
      <p:sp>
        <p:nvSpPr>
          <p:cNvPr id="23" name="Right Arrow 22">
            <a:extLst>
              <a:ext uri="{FF2B5EF4-FFF2-40B4-BE49-F238E27FC236}">
                <a16:creationId xmlns:a16="http://schemas.microsoft.com/office/drawing/2014/main" id="{A6A36CEE-7981-A94E-9031-B1C093BE417B}"/>
              </a:ext>
            </a:extLst>
          </p:cNvPr>
          <p:cNvSpPr/>
          <p:nvPr/>
        </p:nvSpPr>
        <p:spPr>
          <a:xfrm rot="5400000">
            <a:off x="5337101" y="1821668"/>
            <a:ext cx="457200" cy="457200"/>
          </a:xfrm>
          <a:prstGeom prst="rightArrow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0832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1" grpId="0"/>
      <p:bldP spid="22" grpId="0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A6DAD-9613-C64B-924A-3A8926B35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96A34-5377-0642-B0CC-2D2468C02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wow I feel so much better today :)))))) so weird :)))))))))))))))))</a:t>
            </a:r>
          </a:p>
          <a:p>
            <a:r>
              <a:rPr lang="en-US" dirty="0"/>
              <a:t>there are plenty of exercises that go with today’s lecture on the Materials &gt; Exercises page, so go practice those after class/when you’re reviewing for the FINAL, AAAAAAA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2E2950-CA38-7849-B57B-5B7C5C391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549BF2-CA5D-F240-81F5-F31EB25C1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272232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Real-world clocking issues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5432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Propagation Delay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7175" lvl="1">
              <a:buSzPct val="100000"/>
              <a:buFont typeface="Trebuchet MS" pitchFamily="34" charset="0"/>
              <a:buChar char="●"/>
            </a:pPr>
            <a:r>
              <a:rPr lang="en-US" b="1" dirty="0"/>
              <a:t>propagation delay </a:t>
            </a:r>
            <a:r>
              <a:rPr lang="en-US" dirty="0"/>
              <a:t>is the time it takes for a signal to </a:t>
            </a:r>
            <a:r>
              <a:rPr lang="en-US" b="1" dirty="0"/>
              <a:t>pass</a:t>
            </a:r>
            <a:r>
              <a:rPr lang="en-US" dirty="0"/>
              <a:t> </a:t>
            </a:r>
            <a:r>
              <a:rPr lang="en-US" b="1" dirty="0"/>
              <a:t>through a circuit.</a:t>
            </a:r>
          </a:p>
          <a:p>
            <a:pPr marL="514350" lvl="2">
              <a:buSzPct val="100000"/>
              <a:buFont typeface="Trebuchet MS" pitchFamily="34" charset="0"/>
              <a:buChar char="●"/>
            </a:pPr>
            <a:r>
              <a:rPr lang="en-US" dirty="0"/>
              <a:t>in a loop-shaped circuit, it’s how long it takes for the signal to make "one lap" around the loop.</a:t>
            </a:r>
          </a:p>
          <a:p>
            <a:r>
              <a:rPr lang="en-US" i="1" dirty="0"/>
              <a:t>during</a:t>
            </a:r>
            <a:r>
              <a:rPr lang="en-US" dirty="0"/>
              <a:t> that delay, the outputs are </a:t>
            </a:r>
            <a:r>
              <a:rPr lang="en-US" b="1" dirty="0"/>
              <a:t>invalid </a:t>
            </a:r>
            <a:r>
              <a:rPr lang="en-US" dirty="0"/>
              <a:t>(they can fluctuate).</a:t>
            </a:r>
            <a:endParaRPr lang="en-US" b="1" dirty="0"/>
          </a:p>
          <a:p>
            <a:r>
              <a:rPr lang="en-US" i="1" dirty="0"/>
              <a:t>after</a:t>
            </a:r>
            <a:r>
              <a:rPr lang="en-US" dirty="0"/>
              <a:t> that delay, the outputs are </a:t>
            </a:r>
            <a:r>
              <a:rPr lang="en-US" b="1" dirty="0"/>
              <a:t>valid.</a:t>
            </a:r>
          </a:p>
          <a:p>
            <a:r>
              <a:rPr lang="en-US" dirty="0"/>
              <a:t>if you try to use the output </a:t>
            </a:r>
            <a:r>
              <a:rPr lang="en-US" i="1" dirty="0"/>
              <a:t>while it's invalid,</a:t>
            </a:r>
            <a:r>
              <a:rPr lang="en-US" dirty="0"/>
              <a:t> </a:t>
            </a:r>
            <a:r>
              <a:rPr lang="en-US" b="1" dirty="0"/>
              <a:t>things break!</a:t>
            </a:r>
          </a:p>
          <a:p>
            <a:pPr lvl="1"/>
            <a:r>
              <a:rPr lang="en-US" dirty="0"/>
              <a:t>stuff like 2 + 2 = 17… remember the ripple carry adder?</a:t>
            </a:r>
          </a:p>
          <a:p>
            <a:r>
              <a:rPr lang="en-US" dirty="0"/>
              <a:t>so there are </a:t>
            </a:r>
            <a:r>
              <a:rPr lang="en-US" b="1" dirty="0"/>
              <a:t>real, physical limits </a:t>
            </a:r>
            <a:r>
              <a:rPr lang="en-US" dirty="0"/>
              <a:t>to </a:t>
            </a:r>
            <a:r>
              <a:rPr lang="en-US" b="1" dirty="0"/>
              <a:t>how fast a processor can run!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843642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163F8-82BA-CC4E-92D3-15553F0DF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Stupid “physics,” stupid “nondeterminism”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B5335-313C-8D46-B5A4-9C25D7C31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838199"/>
          </a:xfrm>
        </p:spPr>
        <p:txBody>
          <a:bodyPr/>
          <a:lstStyle/>
          <a:p>
            <a:r>
              <a:rPr lang="en-US" dirty="0"/>
              <a:t>since a wire is a </a:t>
            </a:r>
            <a:r>
              <a:rPr lang="en-US" b="1" dirty="0"/>
              <a:t>fixed length, </a:t>
            </a:r>
            <a:r>
              <a:rPr lang="en-US" dirty="0"/>
              <a:t>you might (reasonably) believe that sending a signal down a wire takes a </a:t>
            </a:r>
            <a:r>
              <a:rPr lang="en-US" b="1" dirty="0"/>
              <a:t>fixed amount of time.</a:t>
            </a:r>
            <a:r>
              <a:rPr lang="en-US" dirty="0"/>
              <a:t> but no!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54305E-ACDF-D746-9D58-9C7C7215E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F4292E-B8E8-D14F-8F58-6BA576EC3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A2EC613-6CD5-2B45-82E3-1AD98ABF7D69}"/>
              </a:ext>
            </a:extLst>
          </p:cNvPr>
          <p:cNvGrpSpPr/>
          <p:nvPr/>
        </p:nvGrpSpPr>
        <p:grpSpPr>
          <a:xfrm>
            <a:off x="368618" y="1464467"/>
            <a:ext cx="1905285" cy="400110"/>
            <a:chOff x="243794" y="1575113"/>
            <a:chExt cx="1905285" cy="40011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188C644-B502-7542-A8F9-12010FC3D7F3}"/>
                </a:ext>
              </a:extLst>
            </p:cNvPr>
            <p:cNvCxnSpPr>
              <a:cxnSpLocks/>
              <a:stCxn id="9" idx="3"/>
              <a:endCxn id="10" idx="1"/>
            </p:cNvCxnSpPr>
            <p:nvPr/>
          </p:nvCxnSpPr>
          <p:spPr>
            <a:xfrm>
              <a:off x="609600" y="1775168"/>
              <a:ext cx="118970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99B8A18-0008-1547-850B-A4661A0DCA0A}"/>
                </a:ext>
              </a:extLst>
            </p:cNvPr>
            <p:cNvSpPr txBox="1"/>
            <p:nvPr/>
          </p:nvSpPr>
          <p:spPr>
            <a:xfrm>
              <a:off x="243794" y="1575113"/>
              <a:ext cx="3658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A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2655841-E7F2-0844-9B0D-C927A025E7D9}"/>
                </a:ext>
              </a:extLst>
            </p:cNvPr>
            <p:cNvSpPr txBox="1"/>
            <p:nvPr/>
          </p:nvSpPr>
          <p:spPr>
            <a:xfrm>
              <a:off x="1799303" y="1575113"/>
              <a:ext cx="3497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B</a:t>
              </a: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5DF00B70-3477-B34D-917F-E7750E6AE820}"/>
              </a:ext>
            </a:extLst>
          </p:cNvPr>
          <p:cNvSpPr txBox="1"/>
          <p:nvPr/>
        </p:nvSpPr>
        <p:spPr>
          <a:xfrm>
            <a:off x="2262688" y="1320720"/>
            <a:ext cx="65126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if we zoom in, we can see the electrons bouncing around chaotically, interacting and re-interacting with all the EM fields around them etc.</a:t>
            </a:r>
            <a:endParaRPr lang="en-US" sz="2200" i="1" dirty="0"/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3C33888B-AF04-644B-A55C-B51E764A7D6B}"/>
              </a:ext>
            </a:extLst>
          </p:cNvPr>
          <p:cNvGrpSpPr/>
          <p:nvPr/>
        </p:nvGrpSpPr>
        <p:grpSpPr>
          <a:xfrm>
            <a:off x="152400" y="1552268"/>
            <a:ext cx="2469045" cy="3476630"/>
            <a:chOff x="152400" y="1552268"/>
            <a:chExt cx="2469045" cy="347663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8360DFCE-1AFD-6044-BA64-0D93162405FD}"/>
                </a:ext>
              </a:extLst>
            </p:cNvPr>
            <p:cNvSpPr/>
            <p:nvPr/>
          </p:nvSpPr>
          <p:spPr>
            <a:xfrm>
              <a:off x="304800" y="3596932"/>
              <a:ext cx="228600" cy="2286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baseline="30000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EF94F4DD-6691-5741-A997-97565663B70A}"/>
                </a:ext>
              </a:extLst>
            </p:cNvPr>
            <p:cNvSpPr/>
            <p:nvPr/>
          </p:nvSpPr>
          <p:spPr>
            <a:xfrm>
              <a:off x="762000" y="4172471"/>
              <a:ext cx="228600" cy="2286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baseline="30000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BDFA8639-A01F-4F49-A96F-AC500AC4C060}"/>
                </a:ext>
              </a:extLst>
            </p:cNvPr>
            <p:cNvSpPr/>
            <p:nvPr/>
          </p:nvSpPr>
          <p:spPr>
            <a:xfrm>
              <a:off x="1280206" y="3729876"/>
              <a:ext cx="228600" cy="2286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baseline="30000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A4F1079-8238-1244-81DE-B36590F08324}"/>
                </a:ext>
              </a:extLst>
            </p:cNvPr>
            <p:cNvSpPr/>
            <p:nvPr/>
          </p:nvSpPr>
          <p:spPr>
            <a:xfrm>
              <a:off x="2057400" y="4152900"/>
              <a:ext cx="228600" cy="2286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baseline="30000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BDD8D68C-BB59-5349-A3A5-1496FCC983A4}"/>
                </a:ext>
              </a:extLst>
            </p:cNvPr>
            <p:cNvSpPr/>
            <p:nvPr/>
          </p:nvSpPr>
          <p:spPr>
            <a:xfrm>
              <a:off x="1845838" y="3511664"/>
              <a:ext cx="228600" cy="2286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baseline="30000" dirty="0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60AC89C-53D6-DD4B-8701-88AF19E86043}"/>
                </a:ext>
              </a:extLst>
            </p:cNvPr>
            <p:cNvCxnSpPr>
              <a:cxnSpLocks/>
            </p:cNvCxnSpPr>
            <p:nvPr/>
          </p:nvCxnSpPr>
          <p:spPr>
            <a:xfrm>
              <a:off x="152400" y="3330232"/>
              <a:ext cx="246904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60E44A7-410E-3548-9443-1F87996D123F}"/>
                </a:ext>
              </a:extLst>
            </p:cNvPr>
            <p:cNvCxnSpPr>
              <a:cxnSpLocks/>
            </p:cNvCxnSpPr>
            <p:nvPr/>
          </p:nvCxnSpPr>
          <p:spPr>
            <a:xfrm>
              <a:off x="152400" y="4549432"/>
              <a:ext cx="246904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8E39B5A-8AB9-7B4D-B9A9-29E2EE4D6C0E}"/>
                </a:ext>
              </a:extLst>
            </p:cNvPr>
            <p:cNvSpPr/>
            <p:nvPr/>
          </p:nvSpPr>
          <p:spPr>
            <a:xfrm>
              <a:off x="1166454" y="1552268"/>
              <a:ext cx="228600" cy="2286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14461F1-67AA-E849-BEA0-4E01E6F119FF}"/>
                </a:ext>
              </a:extLst>
            </p:cNvPr>
            <p:cNvSpPr/>
            <p:nvPr/>
          </p:nvSpPr>
          <p:spPr>
            <a:xfrm>
              <a:off x="152400" y="2781304"/>
              <a:ext cx="2469045" cy="224759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7E4EE89-7D33-A84A-932B-732DDCB8252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7316" y="1563329"/>
              <a:ext cx="1002891" cy="121920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79D3CC4-DBFC-9A42-BCDB-D95EADAC1643}"/>
                </a:ext>
              </a:extLst>
            </p:cNvPr>
            <p:cNvCxnSpPr>
              <a:cxnSpLocks/>
            </p:cNvCxnSpPr>
            <p:nvPr/>
          </p:nvCxnSpPr>
          <p:spPr>
            <a:xfrm>
              <a:off x="1386348" y="1563329"/>
              <a:ext cx="1219200" cy="1229032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0D0186C7-E930-A746-A946-C14B0FAF215F}"/>
                </a:ext>
              </a:extLst>
            </p:cNvPr>
            <p:cNvCxnSpPr>
              <a:stCxn id="14" idx="7"/>
            </p:cNvCxnSpPr>
            <p:nvPr/>
          </p:nvCxnSpPr>
          <p:spPr>
            <a:xfrm flipV="1">
              <a:off x="499922" y="3411794"/>
              <a:ext cx="205097" cy="21861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26542129-BD9F-B648-8054-BFD56BF876A1}"/>
                </a:ext>
              </a:extLst>
            </p:cNvPr>
            <p:cNvCxnSpPr>
              <a:cxnSpLocks/>
              <a:stCxn id="15" idx="6"/>
            </p:cNvCxnSpPr>
            <p:nvPr/>
          </p:nvCxnSpPr>
          <p:spPr>
            <a:xfrm>
              <a:off x="990600" y="4286771"/>
              <a:ext cx="289606" cy="7134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71581B03-2E6D-B944-8AF7-370830BE06E9}"/>
                </a:ext>
              </a:extLst>
            </p:cNvPr>
            <p:cNvCxnSpPr>
              <a:cxnSpLocks/>
              <a:stCxn id="16" idx="5"/>
            </p:cNvCxnSpPr>
            <p:nvPr/>
          </p:nvCxnSpPr>
          <p:spPr>
            <a:xfrm>
              <a:off x="1475328" y="3924998"/>
              <a:ext cx="321071" cy="29341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2FED7B1D-CAFA-F945-9FF5-D3FD1B29CF74}"/>
                </a:ext>
              </a:extLst>
            </p:cNvPr>
            <p:cNvCxnSpPr>
              <a:cxnSpLocks/>
              <a:stCxn id="18" idx="5"/>
            </p:cNvCxnSpPr>
            <p:nvPr/>
          </p:nvCxnSpPr>
          <p:spPr>
            <a:xfrm>
              <a:off x="2040960" y="3706786"/>
              <a:ext cx="185962" cy="9258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7D059C5D-3330-2C42-8C1D-0A8953E4B760}"/>
                </a:ext>
              </a:extLst>
            </p:cNvPr>
            <p:cNvCxnSpPr>
              <a:cxnSpLocks/>
              <a:stCxn id="17" idx="7"/>
            </p:cNvCxnSpPr>
            <p:nvPr/>
          </p:nvCxnSpPr>
          <p:spPr>
            <a:xfrm flipV="1">
              <a:off x="2252522" y="3892966"/>
              <a:ext cx="201670" cy="29341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8C0F15A3-5EB2-5745-86F1-2ED6EE120F0F}"/>
              </a:ext>
            </a:extLst>
          </p:cNvPr>
          <p:cNvSpPr txBox="1"/>
          <p:nvPr/>
        </p:nvSpPr>
        <p:spPr>
          <a:xfrm>
            <a:off x="2690419" y="2637414"/>
            <a:ext cx="349669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the propagation delay can be different </a:t>
            </a:r>
            <a:r>
              <a:rPr lang="en-US" sz="2200" b="1" dirty="0"/>
              <a:t>every time you send a signal</a:t>
            </a:r>
            <a:r>
              <a:rPr lang="en-US" sz="2200" b="1" i="1" dirty="0"/>
              <a:t>, </a:t>
            </a:r>
            <a:r>
              <a:rPr lang="en-US" sz="2200" dirty="0"/>
              <a:t>conforming to some probability distribution.</a:t>
            </a:r>
            <a:endParaRPr lang="en-US" sz="2200" i="1" dirty="0"/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EFECDB5A-8AB3-5942-B1A5-D537CE87A16C}"/>
              </a:ext>
            </a:extLst>
          </p:cNvPr>
          <p:cNvGrpSpPr/>
          <p:nvPr/>
        </p:nvGrpSpPr>
        <p:grpSpPr>
          <a:xfrm>
            <a:off x="6178344" y="2542774"/>
            <a:ext cx="2739514" cy="2177776"/>
            <a:chOff x="6178344" y="2542774"/>
            <a:chExt cx="2739514" cy="2177776"/>
          </a:xfrm>
        </p:grpSpPr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80E891D-FD0F-7840-98A7-67D131D98223}"/>
                </a:ext>
              </a:extLst>
            </p:cNvPr>
            <p:cNvSpPr/>
            <p:nvPr/>
          </p:nvSpPr>
          <p:spPr>
            <a:xfrm>
              <a:off x="6522557" y="2542774"/>
              <a:ext cx="2395301" cy="1858297"/>
            </a:xfrm>
            <a:custGeom>
              <a:avLst/>
              <a:gdLst>
                <a:gd name="connsiteX0" fmla="*/ 0 w 2861187"/>
                <a:gd name="connsiteY0" fmla="*/ 0 h 1858297"/>
                <a:gd name="connsiteX1" fmla="*/ 0 w 2861187"/>
                <a:gd name="connsiteY1" fmla="*/ 1858297 h 1858297"/>
                <a:gd name="connsiteX2" fmla="*/ 2861187 w 2861187"/>
                <a:gd name="connsiteY2" fmla="*/ 1858297 h 1858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61187" h="1858297">
                  <a:moveTo>
                    <a:pt x="0" y="0"/>
                  </a:moveTo>
                  <a:lnTo>
                    <a:pt x="0" y="1858297"/>
                  </a:lnTo>
                  <a:lnTo>
                    <a:pt x="2861187" y="1858297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67E9D9D-1866-5444-8596-7BFDE3C184A4}"/>
                </a:ext>
              </a:extLst>
            </p:cNvPr>
            <p:cNvSpPr txBox="1"/>
            <p:nvPr/>
          </p:nvSpPr>
          <p:spPr>
            <a:xfrm rot="16200000">
              <a:off x="5853287" y="3239075"/>
              <a:ext cx="958532" cy="3084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likelihood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71E5E51F-8F30-C547-A812-2A49A726F3D5}"/>
                </a:ext>
              </a:extLst>
            </p:cNvPr>
            <p:cNvSpPr txBox="1"/>
            <p:nvPr/>
          </p:nvSpPr>
          <p:spPr>
            <a:xfrm>
              <a:off x="6827418" y="4412132"/>
              <a:ext cx="1973682" cy="3084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propagation delay (</a:t>
              </a:r>
              <a:r>
                <a:rPr lang="en-US" dirty="0" err="1"/>
                <a:t>ps</a:t>
              </a:r>
              <a:r>
                <a:rPr lang="en-US" dirty="0"/>
                <a:t>)</a:t>
              </a:r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F8E692BE-7F42-EA4B-A09B-7830CB04CE9B}"/>
                </a:ext>
              </a:extLst>
            </p:cNvPr>
            <p:cNvSpPr/>
            <p:nvPr/>
          </p:nvSpPr>
          <p:spPr>
            <a:xfrm>
              <a:off x="6636774" y="2637414"/>
              <a:ext cx="2054942" cy="1621460"/>
            </a:xfrm>
            <a:custGeom>
              <a:avLst/>
              <a:gdLst>
                <a:gd name="connsiteX0" fmla="*/ 0 w 2054942"/>
                <a:gd name="connsiteY0" fmla="*/ 1739706 h 1846694"/>
                <a:gd name="connsiteX1" fmla="*/ 521110 w 2054942"/>
                <a:gd name="connsiteY1" fmla="*/ 1641383 h 1846694"/>
                <a:gd name="connsiteX2" fmla="*/ 914400 w 2054942"/>
                <a:gd name="connsiteY2" fmla="*/ 137048 h 1846694"/>
                <a:gd name="connsiteX3" fmla="*/ 1130710 w 2054942"/>
                <a:gd name="connsiteY3" fmla="*/ 245203 h 1846694"/>
                <a:gd name="connsiteX4" fmla="*/ 1327355 w 2054942"/>
                <a:gd name="connsiteY4" fmla="*/ 1690544 h 1846694"/>
                <a:gd name="connsiteX5" fmla="*/ 2054942 w 2054942"/>
                <a:gd name="connsiteY5" fmla="*/ 1739706 h 1846694"/>
                <a:gd name="connsiteX0" fmla="*/ 0 w 2054942"/>
                <a:gd name="connsiteY0" fmla="*/ 1739706 h 1846694"/>
                <a:gd name="connsiteX1" fmla="*/ 521110 w 2054942"/>
                <a:gd name="connsiteY1" fmla="*/ 1641383 h 1846694"/>
                <a:gd name="connsiteX2" fmla="*/ 914400 w 2054942"/>
                <a:gd name="connsiteY2" fmla="*/ 137048 h 1846694"/>
                <a:gd name="connsiteX3" fmla="*/ 1130710 w 2054942"/>
                <a:gd name="connsiteY3" fmla="*/ 245203 h 1846694"/>
                <a:gd name="connsiteX4" fmla="*/ 1327355 w 2054942"/>
                <a:gd name="connsiteY4" fmla="*/ 1690544 h 1846694"/>
                <a:gd name="connsiteX5" fmla="*/ 2054942 w 2054942"/>
                <a:gd name="connsiteY5" fmla="*/ 1739706 h 1846694"/>
                <a:gd name="connsiteX0" fmla="*/ 0 w 2054942"/>
                <a:gd name="connsiteY0" fmla="*/ 1677648 h 1784636"/>
                <a:gd name="connsiteX1" fmla="*/ 521110 w 2054942"/>
                <a:gd name="connsiteY1" fmla="*/ 1579325 h 1784636"/>
                <a:gd name="connsiteX2" fmla="*/ 884903 w 2054942"/>
                <a:gd name="connsiteY2" fmla="*/ 173313 h 1784636"/>
                <a:gd name="connsiteX3" fmla="*/ 1130710 w 2054942"/>
                <a:gd name="connsiteY3" fmla="*/ 183145 h 1784636"/>
                <a:gd name="connsiteX4" fmla="*/ 1327355 w 2054942"/>
                <a:gd name="connsiteY4" fmla="*/ 1628486 h 1784636"/>
                <a:gd name="connsiteX5" fmla="*/ 2054942 w 2054942"/>
                <a:gd name="connsiteY5" fmla="*/ 1677648 h 1784636"/>
                <a:gd name="connsiteX0" fmla="*/ 0 w 2054942"/>
                <a:gd name="connsiteY0" fmla="*/ 1666985 h 1772665"/>
                <a:gd name="connsiteX1" fmla="*/ 521110 w 2054942"/>
                <a:gd name="connsiteY1" fmla="*/ 1568662 h 1772665"/>
                <a:gd name="connsiteX2" fmla="*/ 884903 w 2054942"/>
                <a:gd name="connsiteY2" fmla="*/ 162650 h 1772665"/>
                <a:gd name="connsiteX3" fmla="*/ 1130710 w 2054942"/>
                <a:gd name="connsiteY3" fmla="*/ 192147 h 1772665"/>
                <a:gd name="connsiteX4" fmla="*/ 1327355 w 2054942"/>
                <a:gd name="connsiteY4" fmla="*/ 1617823 h 1772665"/>
                <a:gd name="connsiteX5" fmla="*/ 2054942 w 2054942"/>
                <a:gd name="connsiteY5" fmla="*/ 1666985 h 1772665"/>
                <a:gd name="connsiteX0" fmla="*/ 0 w 2054942"/>
                <a:gd name="connsiteY0" fmla="*/ 1665241 h 1755609"/>
                <a:gd name="connsiteX1" fmla="*/ 521110 w 2054942"/>
                <a:gd name="connsiteY1" fmla="*/ 1566918 h 1755609"/>
                <a:gd name="connsiteX2" fmla="*/ 884903 w 2054942"/>
                <a:gd name="connsiteY2" fmla="*/ 160906 h 1755609"/>
                <a:gd name="connsiteX3" fmla="*/ 1130710 w 2054942"/>
                <a:gd name="connsiteY3" fmla="*/ 190403 h 1755609"/>
                <a:gd name="connsiteX4" fmla="*/ 1317522 w 2054942"/>
                <a:gd name="connsiteY4" fmla="*/ 1586582 h 1755609"/>
                <a:gd name="connsiteX5" fmla="*/ 2054942 w 2054942"/>
                <a:gd name="connsiteY5" fmla="*/ 1665241 h 1755609"/>
                <a:gd name="connsiteX0" fmla="*/ 0 w 2054942"/>
                <a:gd name="connsiteY0" fmla="*/ 1665241 h 1742008"/>
                <a:gd name="connsiteX1" fmla="*/ 521110 w 2054942"/>
                <a:gd name="connsiteY1" fmla="*/ 1566918 h 1742008"/>
                <a:gd name="connsiteX2" fmla="*/ 884903 w 2054942"/>
                <a:gd name="connsiteY2" fmla="*/ 160906 h 1742008"/>
                <a:gd name="connsiteX3" fmla="*/ 1130710 w 2054942"/>
                <a:gd name="connsiteY3" fmla="*/ 190403 h 1742008"/>
                <a:gd name="connsiteX4" fmla="*/ 1317522 w 2054942"/>
                <a:gd name="connsiteY4" fmla="*/ 1586582 h 1742008"/>
                <a:gd name="connsiteX5" fmla="*/ 2054942 w 2054942"/>
                <a:gd name="connsiteY5" fmla="*/ 1665241 h 1742008"/>
                <a:gd name="connsiteX0" fmla="*/ 0 w 2054942"/>
                <a:gd name="connsiteY0" fmla="*/ 1665241 h 1742008"/>
                <a:gd name="connsiteX1" fmla="*/ 521110 w 2054942"/>
                <a:gd name="connsiteY1" fmla="*/ 1566918 h 1742008"/>
                <a:gd name="connsiteX2" fmla="*/ 884903 w 2054942"/>
                <a:gd name="connsiteY2" fmla="*/ 160906 h 1742008"/>
                <a:gd name="connsiteX3" fmla="*/ 1130710 w 2054942"/>
                <a:gd name="connsiteY3" fmla="*/ 190403 h 1742008"/>
                <a:gd name="connsiteX4" fmla="*/ 1317522 w 2054942"/>
                <a:gd name="connsiteY4" fmla="*/ 1586582 h 1742008"/>
                <a:gd name="connsiteX5" fmla="*/ 2054942 w 2054942"/>
                <a:gd name="connsiteY5" fmla="*/ 1665241 h 1742008"/>
                <a:gd name="connsiteX0" fmla="*/ 0 w 2054942"/>
                <a:gd name="connsiteY0" fmla="*/ 1665241 h 1709752"/>
                <a:gd name="connsiteX1" fmla="*/ 521110 w 2054942"/>
                <a:gd name="connsiteY1" fmla="*/ 1566918 h 1709752"/>
                <a:gd name="connsiteX2" fmla="*/ 884903 w 2054942"/>
                <a:gd name="connsiteY2" fmla="*/ 160906 h 1709752"/>
                <a:gd name="connsiteX3" fmla="*/ 1130710 w 2054942"/>
                <a:gd name="connsiteY3" fmla="*/ 190403 h 1709752"/>
                <a:gd name="connsiteX4" fmla="*/ 1317522 w 2054942"/>
                <a:gd name="connsiteY4" fmla="*/ 1586582 h 1709752"/>
                <a:gd name="connsiteX5" fmla="*/ 2054942 w 2054942"/>
                <a:gd name="connsiteY5" fmla="*/ 1665241 h 1709752"/>
                <a:gd name="connsiteX0" fmla="*/ 0 w 2054942"/>
                <a:gd name="connsiteY0" fmla="*/ 1665241 h 1676518"/>
                <a:gd name="connsiteX1" fmla="*/ 521110 w 2054942"/>
                <a:gd name="connsiteY1" fmla="*/ 1566918 h 1676518"/>
                <a:gd name="connsiteX2" fmla="*/ 884903 w 2054942"/>
                <a:gd name="connsiteY2" fmla="*/ 160906 h 1676518"/>
                <a:gd name="connsiteX3" fmla="*/ 1130710 w 2054942"/>
                <a:gd name="connsiteY3" fmla="*/ 190403 h 1676518"/>
                <a:gd name="connsiteX4" fmla="*/ 1317522 w 2054942"/>
                <a:gd name="connsiteY4" fmla="*/ 1586582 h 1676518"/>
                <a:gd name="connsiteX5" fmla="*/ 2054942 w 2054942"/>
                <a:gd name="connsiteY5" fmla="*/ 1665241 h 1676518"/>
                <a:gd name="connsiteX0" fmla="*/ 0 w 2054942"/>
                <a:gd name="connsiteY0" fmla="*/ 1653760 h 1665037"/>
                <a:gd name="connsiteX1" fmla="*/ 589935 w 2054942"/>
                <a:gd name="connsiteY1" fmla="*/ 1378457 h 1665037"/>
                <a:gd name="connsiteX2" fmla="*/ 884903 w 2054942"/>
                <a:gd name="connsiteY2" fmla="*/ 149425 h 1665037"/>
                <a:gd name="connsiteX3" fmla="*/ 1130710 w 2054942"/>
                <a:gd name="connsiteY3" fmla="*/ 178922 h 1665037"/>
                <a:gd name="connsiteX4" fmla="*/ 1317522 w 2054942"/>
                <a:gd name="connsiteY4" fmla="*/ 1575101 h 1665037"/>
                <a:gd name="connsiteX5" fmla="*/ 2054942 w 2054942"/>
                <a:gd name="connsiteY5" fmla="*/ 1653760 h 1665037"/>
                <a:gd name="connsiteX0" fmla="*/ 0 w 2054942"/>
                <a:gd name="connsiteY0" fmla="*/ 1653760 h 1656696"/>
                <a:gd name="connsiteX1" fmla="*/ 589935 w 2054942"/>
                <a:gd name="connsiteY1" fmla="*/ 1378457 h 1656696"/>
                <a:gd name="connsiteX2" fmla="*/ 884903 w 2054942"/>
                <a:gd name="connsiteY2" fmla="*/ 149425 h 1656696"/>
                <a:gd name="connsiteX3" fmla="*/ 1130710 w 2054942"/>
                <a:gd name="connsiteY3" fmla="*/ 178922 h 1656696"/>
                <a:gd name="connsiteX4" fmla="*/ 1317522 w 2054942"/>
                <a:gd name="connsiteY4" fmla="*/ 1575101 h 1656696"/>
                <a:gd name="connsiteX5" fmla="*/ 2054942 w 2054942"/>
                <a:gd name="connsiteY5" fmla="*/ 1653760 h 1656696"/>
                <a:gd name="connsiteX0" fmla="*/ 0 w 2054942"/>
                <a:gd name="connsiteY0" fmla="*/ 1642620 h 1643076"/>
                <a:gd name="connsiteX1" fmla="*/ 589935 w 2054942"/>
                <a:gd name="connsiteY1" fmla="*/ 1367317 h 1643076"/>
                <a:gd name="connsiteX2" fmla="*/ 884903 w 2054942"/>
                <a:gd name="connsiteY2" fmla="*/ 138285 h 1643076"/>
                <a:gd name="connsiteX3" fmla="*/ 1130710 w 2054942"/>
                <a:gd name="connsiteY3" fmla="*/ 167782 h 1643076"/>
                <a:gd name="connsiteX4" fmla="*/ 1366684 w 2054942"/>
                <a:gd name="connsiteY4" fmla="*/ 1377148 h 1643076"/>
                <a:gd name="connsiteX5" fmla="*/ 2054942 w 2054942"/>
                <a:gd name="connsiteY5" fmla="*/ 1642620 h 1643076"/>
                <a:gd name="connsiteX0" fmla="*/ 0 w 2054942"/>
                <a:gd name="connsiteY0" fmla="*/ 1619955 h 1620411"/>
                <a:gd name="connsiteX1" fmla="*/ 589935 w 2054942"/>
                <a:gd name="connsiteY1" fmla="*/ 1344652 h 1620411"/>
                <a:gd name="connsiteX2" fmla="*/ 884903 w 2054942"/>
                <a:gd name="connsiteY2" fmla="*/ 154949 h 1620411"/>
                <a:gd name="connsiteX3" fmla="*/ 1130710 w 2054942"/>
                <a:gd name="connsiteY3" fmla="*/ 145117 h 1620411"/>
                <a:gd name="connsiteX4" fmla="*/ 1366684 w 2054942"/>
                <a:gd name="connsiteY4" fmla="*/ 1354483 h 1620411"/>
                <a:gd name="connsiteX5" fmla="*/ 2054942 w 2054942"/>
                <a:gd name="connsiteY5" fmla="*/ 1619955 h 1620411"/>
                <a:gd name="connsiteX0" fmla="*/ 0 w 2054942"/>
                <a:gd name="connsiteY0" fmla="*/ 1619955 h 1621460"/>
                <a:gd name="connsiteX1" fmla="*/ 589935 w 2054942"/>
                <a:gd name="connsiteY1" fmla="*/ 1344652 h 1621460"/>
                <a:gd name="connsiteX2" fmla="*/ 884903 w 2054942"/>
                <a:gd name="connsiteY2" fmla="*/ 154949 h 1621460"/>
                <a:gd name="connsiteX3" fmla="*/ 1130710 w 2054942"/>
                <a:gd name="connsiteY3" fmla="*/ 145117 h 1621460"/>
                <a:gd name="connsiteX4" fmla="*/ 1366684 w 2054942"/>
                <a:gd name="connsiteY4" fmla="*/ 1354483 h 1621460"/>
                <a:gd name="connsiteX5" fmla="*/ 2054942 w 2054942"/>
                <a:gd name="connsiteY5" fmla="*/ 1619955 h 162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54942" h="1621460">
                  <a:moveTo>
                    <a:pt x="0" y="1619955"/>
                  </a:moveTo>
                  <a:cubicBezTo>
                    <a:pt x="174523" y="1615857"/>
                    <a:pt x="442451" y="1588820"/>
                    <a:pt x="589935" y="1344652"/>
                  </a:cubicBezTo>
                  <a:cubicBezTo>
                    <a:pt x="737419" y="1100484"/>
                    <a:pt x="794774" y="354872"/>
                    <a:pt x="884903" y="154949"/>
                  </a:cubicBezTo>
                  <a:cubicBezTo>
                    <a:pt x="975032" y="-44974"/>
                    <a:pt x="1050413" y="-54805"/>
                    <a:pt x="1130710" y="145117"/>
                  </a:cubicBezTo>
                  <a:cubicBezTo>
                    <a:pt x="1211007" y="345039"/>
                    <a:pt x="1242142" y="1128342"/>
                    <a:pt x="1366684" y="1354483"/>
                  </a:cubicBezTo>
                  <a:cubicBezTo>
                    <a:pt x="1491226" y="1580624"/>
                    <a:pt x="1728839" y="1631426"/>
                    <a:pt x="2054942" y="1619955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B4E2073B-3510-184A-9228-8A1B6525DEDB}"/>
              </a:ext>
            </a:extLst>
          </p:cNvPr>
          <p:cNvSpPr txBox="1"/>
          <p:nvPr/>
        </p:nvSpPr>
        <p:spPr>
          <a:xfrm>
            <a:off x="2786813" y="4731611"/>
            <a:ext cx="59049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this distribution </a:t>
            </a:r>
            <a:r>
              <a:rPr lang="en-US" sz="2200" b="1" dirty="0"/>
              <a:t>can change </a:t>
            </a:r>
            <a:r>
              <a:rPr lang="en-US" sz="2200" dirty="0"/>
              <a:t>based on power supply voltage, temperature, randomly, etc.! </a:t>
            </a:r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28674749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64" grpId="0"/>
      <p:bldP spid="7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 Conditions</a:t>
            </a:r>
            <a:r>
              <a:rPr lang="en-US" sz="2000" dirty="0"/>
              <a:t> (animated)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763000" cy="716665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clock signal itself </a:t>
            </a:r>
            <a:r>
              <a:rPr lang="en-US" dirty="0"/>
              <a:t>isn't immune to propagation delay!</a:t>
            </a:r>
          </a:p>
          <a:p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t>23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828800" y="2226142"/>
            <a:ext cx="556262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Elbow 20"/>
          <p:cNvCxnSpPr/>
          <p:nvPr/>
        </p:nvCxnSpPr>
        <p:spPr>
          <a:xfrm rot="10800000">
            <a:off x="1828801" y="1652422"/>
            <a:ext cx="4786829" cy="573721"/>
          </a:xfrm>
          <a:prstGeom prst="bentConnector3">
            <a:avLst>
              <a:gd name="adj1" fmla="val 56214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828800" y="1652420"/>
            <a:ext cx="0" cy="57372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124200" y="841891"/>
            <a:ext cx="10980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/>
              <a:t>IN</a:t>
            </a:r>
          </a:p>
        </p:txBody>
      </p:sp>
      <p:cxnSp>
        <p:nvCxnSpPr>
          <p:cNvPr id="40" name="Straight Connector 39"/>
          <p:cNvCxnSpPr/>
          <p:nvPr/>
        </p:nvCxnSpPr>
        <p:spPr>
          <a:xfrm flipH="1">
            <a:off x="3934393" y="1409414"/>
            <a:ext cx="1" cy="23477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60278" y="2596915"/>
            <a:ext cx="9786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/>
              <a:t>CLK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1436093" y="2847385"/>
            <a:ext cx="94896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1828799" y="2833216"/>
            <a:ext cx="0" cy="95805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or: Elbow 53"/>
          <p:cNvCxnSpPr>
            <a:cxnSpLocks/>
            <a:stCxn id="9" idx="3"/>
          </p:cNvCxnSpPr>
          <p:nvPr/>
        </p:nvCxnSpPr>
        <p:spPr>
          <a:xfrm rot="10800000" flipV="1">
            <a:off x="1828802" y="2895801"/>
            <a:ext cx="4807788" cy="895469"/>
          </a:xfrm>
          <a:prstGeom prst="bentConnector3">
            <a:avLst>
              <a:gd name="adj1" fmla="val 5000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1385063" y="2658010"/>
            <a:ext cx="382131" cy="38213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4012085" y="1359738"/>
            <a:ext cx="1123547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038600" y="1409700"/>
            <a:ext cx="1123547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17</a:t>
            </a:r>
          </a:p>
        </p:txBody>
      </p:sp>
      <p:sp>
        <p:nvSpPr>
          <p:cNvPr id="62" name="Oval 61"/>
          <p:cNvSpPr/>
          <p:nvPr/>
        </p:nvSpPr>
        <p:spPr>
          <a:xfrm>
            <a:off x="1384300" y="2658010"/>
            <a:ext cx="382131" cy="38213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6615629" y="1939464"/>
            <a:ext cx="1180570" cy="1735010"/>
            <a:chOff x="2743200" y="1409700"/>
            <a:chExt cx="1180570" cy="1735010"/>
          </a:xfrm>
        </p:grpSpPr>
        <p:sp>
          <p:nvSpPr>
            <p:cNvPr id="6" name="TextBox 5"/>
            <p:cNvSpPr txBox="1"/>
            <p:nvPr/>
          </p:nvSpPr>
          <p:spPr>
            <a:xfrm>
              <a:off x="3064512" y="2559935"/>
              <a:ext cx="5379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/>
                <a:t>B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2743200" y="1409700"/>
              <a:ext cx="1180570" cy="1180570"/>
              <a:chOff x="3922295" y="1323543"/>
              <a:chExt cx="762000" cy="7620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3922295" y="1323543"/>
                <a:ext cx="762000" cy="762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r">
                  <a:spcAft>
                    <a:spcPts val="1200"/>
                  </a:spcAft>
                </a:pPr>
                <a:r>
                  <a:rPr lang="en-US" sz="3200" b="1" dirty="0">
                    <a:solidFill>
                      <a:schemeClr val="tx1"/>
                    </a:solidFill>
                  </a:rPr>
                  <a:t>D   Q</a:t>
                </a:r>
              </a:p>
              <a:p>
                <a:pPr algn="r"/>
                <a:endParaRPr lang="en-US" sz="3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Isosceles Triangle 8"/>
              <p:cNvSpPr/>
              <p:nvPr/>
            </p:nvSpPr>
            <p:spPr>
              <a:xfrm rot="5400000">
                <a:off x="3935824" y="1866907"/>
                <a:ext cx="147810" cy="147810"/>
              </a:xfrm>
              <a:prstGeom prst="triangl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>
            <a:off x="2364101" y="1944513"/>
            <a:ext cx="1180570" cy="1751187"/>
            <a:chOff x="2743200" y="1409700"/>
            <a:chExt cx="1180570" cy="1751187"/>
          </a:xfrm>
        </p:grpSpPr>
        <p:sp>
          <p:nvSpPr>
            <p:cNvPr id="12" name="TextBox 11"/>
            <p:cNvSpPr txBox="1"/>
            <p:nvPr/>
          </p:nvSpPr>
          <p:spPr>
            <a:xfrm>
              <a:off x="3064512" y="2576112"/>
              <a:ext cx="5379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/>
                <a:t>A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2743200" y="1409700"/>
              <a:ext cx="1180570" cy="1180570"/>
              <a:chOff x="3922295" y="1323543"/>
              <a:chExt cx="762000" cy="7620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3922295" y="1323543"/>
                <a:ext cx="762000" cy="762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r">
                  <a:spcAft>
                    <a:spcPts val="1200"/>
                  </a:spcAft>
                </a:pPr>
                <a:r>
                  <a:rPr lang="en-US" sz="3200" b="1" dirty="0">
                    <a:solidFill>
                      <a:schemeClr val="tx1"/>
                    </a:solidFill>
                  </a:rPr>
                  <a:t>D   Q</a:t>
                </a:r>
              </a:p>
              <a:p>
                <a:pPr algn="r"/>
                <a:endParaRPr lang="en-US" sz="3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Isosceles Triangle 14"/>
              <p:cNvSpPr/>
              <p:nvPr/>
            </p:nvSpPr>
            <p:spPr>
              <a:xfrm rot="5400000">
                <a:off x="3935824" y="1863648"/>
                <a:ext cx="134280" cy="134280"/>
              </a:xfrm>
              <a:prstGeom prst="triangl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9" name="TextBox 58"/>
          <p:cNvSpPr txBox="1"/>
          <p:nvPr/>
        </p:nvSpPr>
        <p:spPr>
          <a:xfrm>
            <a:off x="2593104" y="2234380"/>
            <a:ext cx="11235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865593" y="2232336"/>
            <a:ext cx="11235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17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800109" y="894949"/>
            <a:ext cx="304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watch the input as the clock pulse travels down the wire to B.</a:t>
            </a: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152400" y="3929055"/>
            <a:ext cx="8763000" cy="14834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822960" rtl="0" eaLnBrk="1" latinLnBrk="0" hangingPunct="1">
              <a:spcBef>
                <a:spcPts val="0"/>
              </a:spcBef>
              <a:buSzPct val="100000"/>
              <a:buFont typeface="Trebuchet MS" pitchFamily="34" charset="0"/>
              <a:buChar char="●"/>
              <a:defRPr sz="22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515780" indent="-257175" algn="l" defTabSz="822960" rtl="0" eaLnBrk="1" latinLnBrk="0" hangingPunct="1">
              <a:spcBef>
                <a:spcPts val="0"/>
              </a:spcBef>
              <a:buFont typeface="Courier New" pitchFamily="49" charset="0"/>
              <a:buChar char="o"/>
              <a:defRPr sz="22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772955" indent="-250032" algn="l" defTabSz="822960" rtl="0" eaLnBrk="1" latinLnBrk="0" hangingPunct="1">
              <a:spcBef>
                <a:spcPts val="0"/>
              </a:spcBef>
              <a:buFont typeface="Wingdings" pitchFamily="2" charset="2"/>
              <a:buChar char="§"/>
              <a:tabLst/>
              <a:defRPr sz="2200" b="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031558" indent="-257175" algn="l" defTabSz="822960" rtl="0" eaLnBrk="1" latinLnBrk="0" hangingPunct="1">
              <a:spcBef>
                <a:spcPts val="0"/>
              </a:spcBef>
              <a:buFont typeface="Arial" pitchFamily="34" charset="0"/>
              <a:buChar char="–"/>
              <a:tabLst/>
              <a:defRPr sz="2200" b="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1285875" indent="-254318" algn="l" defTabSz="822960" rtl="0" eaLnBrk="1" latinLnBrk="0" hangingPunct="1">
              <a:spcBef>
                <a:spcPts val="0"/>
              </a:spcBef>
              <a:buFont typeface="Arial" pitchFamily="34" charset="0"/>
              <a:buChar char="»"/>
              <a:defRPr sz="2200" b="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26314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7462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8610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9758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Segoe UI" charset="0"/>
                <a:ea typeface="Segoe UI" charset="0"/>
                <a:cs typeface="Segoe UI" charset="0"/>
              </a:rPr>
              <a:t>this is a </a:t>
            </a:r>
            <a:r>
              <a:rPr lang="en-US" b="1" dirty="0">
                <a:latin typeface="Segoe UI" charset="0"/>
                <a:ea typeface="Segoe UI" charset="0"/>
                <a:cs typeface="Segoe UI" charset="0"/>
              </a:rPr>
              <a:t>race condition: </a:t>
            </a:r>
            <a:r>
              <a:rPr lang="en-US" dirty="0">
                <a:latin typeface="Segoe UI" charset="0"/>
                <a:ea typeface="Segoe UI" charset="0"/>
                <a:cs typeface="Segoe UI" charset="0"/>
              </a:rPr>
              <a:t>the data and clock are having a race, and the outcome depends on who wins.</a:t>
            </a:r>
          </a:p>
          <a:p>
            <a:pPr lvl="1"/>
            <a:r>
              <a:rPr lang="en-US" dirty="0">
                <a:latin typeface="Segoe UI" charset="0"/>
                <a:ea typeface="Segoe UI" charset="0"/>
                <a:cs typeface="Segoe UI" charset="0"/>
              </a:rPr>
              <a:t>and again, the winner could </a:t>
            </a:r>
            <a:r>
              <a:rPr lang="en-US" i="1" dirty="0">
                <a:latin typeface="Segoe UI" charset="0"/>
                <a:ea typeface="Segoe UI" charset="0"/>
                <a:cs typeface="Segoe UI" charset="0"/>
              </a:rPr>
              <a:t>change</a:t>
            </a:r>
            <a:r>
              <a:rPr lang="en-US" dirty="0">
                <a:latin typeface="Segoe UI" charset="0"/>
                <a:ea typeface="Segoe UI" charset="0"/>
                <a:cs typeface="Segoe UI" charset="0"/>
              </a:rPr>
              <a:t> depending on various physical conditions!</a:t>
            </a:r>
          </a:p>
        </p:txBody>
      </p:sp>
    </p:spTree>
    <p:extLst>
      <p:ext uri="{BB962C8B-B14F-4D97-AF65-F5344CB8AC3E}">
        <p14:creationId xmlns:p14="http://schemas.microsoft.com/office/powerpoint/2010/main" val="15180806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33333E-6 L 0.12153 0.00223 " pathEditMode="relative" rAng="0" ptsTypes="AA">
                                      <p:cBhvr>
                                        <p:cTn id="6" dur="7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76" y="11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-3.33333E-6 L 0.02778 -3.33333E-6 L 0.02778 0.165 " pathEditMode="relative" ptsTypes="AAA">
                                      <p:cBhvr>
                                        <p:cTn id="8" dur="7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78 0.16334 L 0.29132 0.16334 L 0.29132 -0.00333 L 0.60278 -0.00333 " pathEditMode="relative" ptsTypes="AAAA">
                                      <p:cBhvr>
                                        <p:cTn id="19" dur="3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60" grpId="0" animBg="1"/>
      <p:bldP spid="62" grpId="0" animBg="1"/>
      <p:bldP spid="62" grpId="1" animBg="1"/>
      <p:bldP spid="59" grpId="0"/>
      <p:bldP spid="61" grpId="0"/>
      <p:bldP spid="63" grpId="0"/>
      <p:bldP spid="64" grpId="0" build="p" bldLvl="5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F8742-F8B1-A747-AF93-E4B76862F7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Determining </a:t>
            </a:r>
            <a:br>
              <a:rPr lang="en-US" dirty="0"/>
            </a:br>
            <a:r>
              <a:rPr lang="en-US" dirty="0"/>
              <a:t>maximum clock speed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E27611-514D-1144-A95A-97966CD97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C75D50-1876-4C4F-9EA6-0C9FC9CCE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45800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Critical Path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763000" cy="1523999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b="1" dirty="0"/>
              <a:t>critical path </a:t>
            </a:r>
            <a:r>
              <a:rPr lang="en-US" dirty="0"/>
              <a:t>is the path through a circuit that requires the longest series of </a:t>
            </a:r>
            <a:r>
              <a:rPr lang="en-US" b="1" dirty="0"/>
              <a:t>sequential</a:t>
            </a:r>
            <a:r>
              <a:rPr lang="en-US" dirty="0"/>
              <a:t> operations.</a:t>
            </a:r>
          </a:p>
          <a:p>
            <a:pPr lvl="1"/>
            <a:r>
              <a:rPr lang="en-US" dirty="0"/>
              <a:t>they depend on each other and </a:t>
            </a:r>
            <a:r>
              <a:rPr lang="en-US" b="1" dirty="0"/>
              <a:t>can't be done in parallel!</a:t>
            </a:r>
          </a:p>
          <a:p>
            <a:r>
              <a:rPr lang="en-US" dirty="0"/>
              <a:t>for the following, what's the critical path?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t>25</a:t>
            </a:fld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1316550" y="2038084"/>
            <a:ext cx="2375542" cy="807505"/>
            <a:chOff x="609891" y="2268443"/>
            <a:chExt cx="3020196" cy="1026638"/>
          </a:xfrm>
        </p:grpSpPr>
        <p:grpSp>
          <p:nvGrpSpPr>
            <p:cNvPr id="7" name="Group 6"/>
            <p:cNvGrpSpPr/>
            <p:nvPr/>
          </p:nvGrpSpPr>
          <p:grpSpPr>
            <a:xfrm>
              <a:off x="609891" y="2329771"/>
              <a:ext cx="1218909" cy="328191"/>
              <a:chOff x="2804694" y="2761118"/>
              <a:chExt cx="2909252" cy="797839"/>
            </a:xfrm>
          </p:grpSpPr>
          <p:sp>
            <p:nvSpPr>
              <p:cNvPr id="10" name="Isosceles Triangle 9"/>
              <p:cNvSpPr/>
              <p:nvPr/>
            </p:nvSpPr>
            <p:spPr>
              <a:xfrm rot="5400000">
                <a:off x="3602269" y="2561684"/>
                <a:ext cx="797839" cy="1196707"/>
              </a:xfrm>
              <a:prstGeom prst="triangl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4599542" y="2888136"/>
                <a:ext cx="543805" cy="543805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flipH="1">
                <a:off x="2804694" y="3162300"/>
                <a:ext cx="59814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H="1">
                <a:off x="5115805" y="3160040"/>
                <a:ext cx="59814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/>
            <p:cNvGrpSpPr/>
            <p:nvPr/>
          </p:nvGrpSpPr>
          <p:grpSpPr>
            <a:xfrm>
              <a:off x="609891" y="2268443"/>
              <a:ext cx="3020196" cy="1026638"/>
              <a:chOff x="-449347" y="2087428"/>
              <a:chExt cx="4082510" cy="1387744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 flipH="1">
                <a:off x="943752" y="2392228"/>
                <a:ext cx="59814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3035022" y="2781301"/>
                <a:ext cx="59814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>
                <a:off x="-449347" y="3188124"/>
                <a:ext cx="199124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Arc 22"/>
              <p:cNvSpPr/>
              <p:nvPr/>
            </p:nvSpPr>
            <p:spPr>
              <a:xfrm>
                <a:off x="1609573" y="2087428"/>
                <a:ext cx="1387744" cy="1387744"/>
              </a:xfrm>
              <a:prstGeom prst="arc">
                <a:avLst>
                  <a:gd name="adj1" fmla="val 16200000"/>
                  <a:gd name="adj2" fmla="val 540089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7"/>
              <p:cNvSpPr/>
              <p:nvPr/>
            </p:nvSpPr>
            <p:spPr>
              <a:xfrm>
                <a:off x="1541895" y="2087428"/>
                <a:ext cx="813154" cy="1387744"/>
              </a:xfrm>
              <a:custGeom>
                <a:avLst/>
                <a:gdLst>
                  <a:gd name="connsiteX0" fmla="*/ 0 w 1037737"/>
                  <a:gd name="connsiteY0" fmla="*/ 0 h 1379672"/>
                  <a:gd name="connsiteX1" fmla="*/ 1037737 w 1037737"/>
                  <a:gd name="connsiteY1" fmla="*/ 0 h 1379672"/>
                  <a:gd name="connsiteX2" fmla="*/ 1037737 w 1037737"/>
                  <a:gd name="connsiteY2" fmla="*/ 1379672 h 1379672"/>
                  <a:gd name="connsiteX3" fmla="*/ 0 w 1037737"/>
                  <a:gd name="connsiteY3" fmla="*/ 1379672 h 1379672"/>
                  <a:gd name="connsiteX4" fmla="*/ 0 w 1037737"/>
                  <a:gd name="connsiteY4" fmla="*/ 0 h 1379672"/>
                  <a:gd name="connsiteX0" fmla="*/ 1037737 w 1129177"/>
                  <a:gd name="connsiteY0" fmla="*/ 1379672 h 1471112"/>
                  <a:gd name="connsiteX1" fmla="*/ 0 w 1129177"/>
                  <a:gd name="connsiteY1" fmla="*/ 1379672 h 1471112"/>
                  <a:gd name="connsiteX2" fmla="*/ 0 w 1129177"/>
                  <a:gd name="connsiteY2" fmla="*/ 0 h 1471112"/>
                  <a:gd name="connsiteX3" fmla="*/ 1037737 w 1129177"/>
                  <a:gd name="connsiteY3" fmla="*/ 0 h 1471112"/>
                  <a:gd name="connsiteX4" fmla="*/ 1129177 w 1129177"/>
                  <a:gd name="connsiteY4" fmla="*/ 1471112 h 1471112"/>
                  <a:gd name="connsiteX0" fmla="*/ 1037737 w 1037737"/>
                  <a:gd name="connsiteY0" fmla="*/ 1379672 h 1379672"/>
                  <a:gd name="connsiteX1" fmla="*/ 0 w 1037737"/>
                  <a:gd name="connsiteY1" fmla="*/ 1379672 h 1379672"/>
                  <a:gd name="connsiteX2" fmla="*/ 0 w 1037737"/>
                  <a:gd name="connsiteY2" fmla="*/ 0 h 1379672"/>
                  <a:gd name="connsiteX3" fmla="*/ 1037737 w 1037737"/>
                  <a:gd name="connsiteY3" fmla="*/ 0 h 1379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7737" h="1379672">
                    <a:moveTo>
                      <a:pt x="1037737" y="1379672"/>
                    </a:moveTo>
                    <a:lnTo>
                      <a:pt x="0" y="1379672"/>
                    </a:lnTo>
                    <a:lnTo>
                      <a:pt x="0" y="0"/>
                    </a:lnTo>
                    <a:lnTo>
                      <a:pt x="1037737" y="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6" name="Group 55"/>
          <p:cNvGrpSpPr/>
          <p:nvPr/>
        </p:nvGrpSpPr>
        <p:grpSpPr>
          <a:xfrm>
            <a:off x="638175" y="3252683"/>
            <a:ext cx="4269778" cy="1552534"/>
            <a:chOff x="751979" y="1565708"/>
            <a:chExt cx="7367276" cy="2678816"/>
          </a:xfrm>
        </p:grpSpPr>
        <p:cxnSp>
          <p:nvCxnSpPr>
            <p:cNvPr id="29" name="Straight Connector 28"/>
            <p:cNvCxnSpPr/>
            <p:nvPr/>
          </p:nvCxnSpPr>
          <p:spPr>
            <a:xfrm flipH="1">
              <a:off x="3508348" y="1794841"/>
              <a:ext cx="44965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" name="Group 30"/>
            <p:cNvGrpSpPr/>
            <p:nvPr/>
          </p:nvGrpSpPr>
          <p:grpSpPr>
            <a:xfrm>
              <a:off x="1979130" y="1951991"/>
              <a:ext cx="1465138" cy="671610"/>
              <a:chOff x="1979130" y="1951991"/>
              <a:chExt cx="1465138" cy="671610"/>
            </a:xfrm>
          </p:grpSpPr>
          <p:sp>
            <p:nvSpPr>
              <p:cNvPr id="32" name="Isosceles Triangle 31"/>
              <p:cNvSpPr/>
              <p:nvPr/>
            </p:nvSpPr>
            <p:spPr>
              <a:xfrm rot="5400000">
                <a:off x="2147011" y="1784110"/>
                <a:ext cx="671610" cy="1007371"/>
              </a:xfrm>
              <a:prstGeom prst="triangl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2986501" y="2058912"/>
                <a:ext cx="457767" cy="457768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3421084" y="1565708"/>
              <a:ext cx="1611799" cy="1043232"/>
              <a:chOff x="3421084" y="1565708"/>
              <a:chExt cx="1611799" cy="1043232"/>
            </a:xfrm>
          </p:grpSpPr>
          <p:sp>
            <p:nvSpPr>
              <p:cNvPr id="35" name="Arc 34"/>
              <p:cNvSpPr/>
              <p:nvPr/>
            </p:nvSpPr>
            <p:spPr>
              <a:xfrm>
                <a:off x="3989652" y="1565708"/>
                <a:ext cx="1043231" cy="1043232"/>
              </a:xfrm>
              <a:prstGeom prst="arc">
                <a:avLst>
                  <a:gd name="adj1" fmla="val 16200000"/>
                  <a:gd name="adj2" fmla="val 540089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7"/>
              <p:cNvSpPr/>
              <p:nvPr/>
            </p:nvSpPr>
            <p:spPr>
              <a:xfrm>
                <a:off x="3957998" y="1565708"/>
                <a:ext cx="599788" cy="1043232"/>
              </a:xfrm>
              <a:custGeom>
                <a:avLst/>
                <a:gdLst>
                  <a:gd name="connsiteX0" fmla="*/ 0 w 1037737"/>
                  <a:gd name="connsiteY0" fmla="*/ 0 h 1379672"/>
                  <a:gd name="connsiteX1" fmla="*/ 1037737 w 1037737"/>
                  <a:gd name="connsiteY1" fmla="*/ 0 h 1379672"/>
                  <a:gd name="connsiteX2" fmla="*/ 1037737 w 1037737"/>
                  <a:gd name="connsiteY2" fmla="*/ 1379672 h 1379672"/>
                  <a:gd name="connsiteX3" fmla="*/ 0 w 1037737"/>
                  <a:gd name="connsiteY3" fmla="*/ 1379672 h 1379672"/>
                  <a:gd name="connsiteX4" fmla="*/ 0 w 1037737"/>
                  <a:gd name="connsiteY4" fmla="*/ 0 h 1379672"/>
                  <a:gd name="connsiteX0" fmla="*/ 1037737 w 1129177"/>
                  <a:gd name="connsiteY0" fmla="*/ 1379672 h 1471112"/>
                  <a:gd name="connsiteX1" fmla="*/ 0 w 1129177"/>
                  <a:gd name="connsiteY1" fmla="*/ 1379672 h 1471112"/>
                  <a:gd name="connsiteX2" fmla="*/ 0 w 1129177"/>
                  <a:gd name="connsiteY2" fmla="*/ 0 h 1471112"/>
                  <a:gd name="connsiteX3" fmla="*/ 1037737 w 1129177"/>
                  <a:gd name="connsiteY3" fmla="*/ 0 h 1471112"/>
                  <a:gd name="connsiteX4" fmla="*/ 1129177 w 1129177"/>
                  <a:gd name="connsiteY4" fmla="*/ 1471112 h 1471112"/>
                  <a:gd name="connsiteX0" fmla="*/ 1037737 w 1037737"/>
                  <a:gd name="connsiteY0" fmla="*/ 1379672 h 1379672"/>
                  <a:gd name="connsiteX1" fmla="*/ 0 w 1037737"/>
                  <a:gd name="connsiteY1" fmla="*/ 1379672 h 1379672"/>
                  <a:gd name="connsiteX2" fmla="*/ 0 w 1037737"/>
                  <a:gd name="connsiteY2" fmla="*/ 0 h 1379672"/>
                  <a:gd name="connsiteX3" fmla="*/ 1037737 w 1037737"/>
                  <a:gd name="connsiteY3" fmla="*/ 0 h 1379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7737" h="1379672">
                    <a:moveTo>
                      <a:pt x="1037737" y="1379672"/>
                    </a:moveTo>
                    <a:lnTo>
                      <a:pt x="0" y="1379672"/>
                    </a:lnTo>
                    <a:lnTo>
                      <a:pt x="0" y="0"/>
                    </a:lnTo>
                    <a:lnTo>
                      <a:pt x="1037737" y="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7" name="Straight Connector 36"/>
              <p:cNvCxnSpPr/>
              <p:nvPr/>
            </p:nvCxnSpPr>
            <p:spPr>
              <a:xfrm flipH="1">
                <a:off x="3421084" y="2287797"/>
                <a:ext cx="503506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" name="Straight Connector 38"/>
            <p:cNvCxnSpPr/>
            <p:nvPr/>
          </p:nvCxnSpPr>
          <p:spPr>
            <a:xfrm flipH="1">
              <a:off x="751979" y="2289700"/>
              <a:ext cx="122715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3508348" y="4080841"/>
              <a:ext cx="44965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Group 43"/>
            <p:cNvGrpSpPr/>
            <p:nvPr/>
          </p:nvGrpSpPr>
          <p:grpSpPr>
            <a:xfrm>
              <a:off x="1508732" y="2287797"/>
              <a:ext cx="3524149" cy="1956727"/>
              <a:chOff x="1508732" y="2287797"/>
              <a:chExt cx="3524149" cy="1956727"/>
            </a:xfrm>
          </p:grpSpPr>
          <p:sp>
            <p:nvSpPr>
              <p:cNvPr id="45" name="Arc 44"/>
              <p:cNvSpPr/>
              <p:nvPr/>
            </p:nvSpPr>
            <p:spPr>
              <a:xfrm>
                <a:off x="3989650" y="3201292"/>
                <a:ext cx="1043231" cy="1043232"/>
              </a:xfrm>
              <a:prstGeom prst="arc">
                <a:avLst>
                  <a:gd name="adj1" fmla="val 16200000"/>
                  <a:gd name="adj2" fmla="val 540089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7"/>
              <p:cNvSpPr/>
              <p:nvPr/>
            </p:nvSpPr>
            <p:spPr>
              <a:xfrm>
                <a:off x="3958001" y="3201292"/>
                <a:ext cx="628736" cy="1043232"/>
              </a:xfrm>
              <a:custGeom>
                <a:avLst/>
                <a:gdLst>
                  <a:gd name="connsiteX0" fmla="*/ 0 w 1037737"/>
                  <a:gd name="connsiteY0" fmla="*/ 0 h 1379672"/>
                  <a:gd name="connsiteX1" fmla="*/ 1037737 w 1037737"/>
                  <a:gd name="connsiteY1" fmla="*/ 0 h 1379672"/>
                  <a:gd name="connsiteX2" fmla="*/ 1037737 w 1037737"/>
                  <a:gd name="connsiteY2" fmla="*/ 1379672 h 1379672"/>
                  <a:gd name="connsiteX3" fmla="*/ 0 w 1037737"/>
                  <a:gd name="connsiteY3" fmla="*/ 1379672 h 1379672"/>
                  <a:gd name="connsiteX4" fmla="*/ 0 w 1037737"/>
                  <a:gd name="connsiteY4" fmla="*/ 0 h 1379672"/>
                  <a:gd name="connsiteX0" fmla="*/ 1037737 w 1129177"/>
                  <a:gd name="connsiteY0" fmla="*/ 1379672 h 1471112"/>
                  <a:gd name="connsiteX1" fmla="*/ 0 w 1129177"/>
                  <a:gd name="connsiteY1" fmla="*/ 1379672 h 1471112"/>
                  <a:gd name="connsiteX2" fmla="*/ 0 w 1129177"/>
                  <a:gd name="connsiteY2" fmla="*/ 0 h 1471112"/>
                  <a:gd name="connsiteX3" fmla="*/ 1037737 w 1129177"/>
                  <a:gd name="connsiteY3" fmla="*/ 0 h 1471112"/>
                  <a:gd name="connsiteX4" fmla="*/ 1129177 w 1129177"/>
                  <a:gd name="connsiteY4" fmla="*/ 1471112 h 1471112"/>
                  <a:gd name="connsiteX0" fmla="*/ 1037737 w 1037737"/>
                  <a:gd name="connsiteY0" fmla="*/ 1379672 h 1379672"/>
                  <a:gd name="connsiteX1" fmla="*/ 0 w 1037737"/>
                  <a:gd name="connsiteY1" fmla="*/ 1379672 h 1379672"/>
                  <a:gd name="connsiteX2" fmla="*/ 0 w 1037737"/>
                  <a:gd name="connsiteY2" fmla="*/ 0 h 1379672"/>
                  <a:gd name="connsiteX3" fmla="*/ 1037737 w 1037737"/>
                  <a:gd name="connsiteY3" fmla="*/ 0 h 1379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7737" h="1379672">
                    <a:moveTo>
                      <a:pt x="1037737" y="1379672"/>
                    </a:moveTo>
                    <a:lnTo>
                      <a:pt x="0" y="1379672"/>
                    </a:lnTo>
                    <a:lnTo>
                      <a:pt x="0" y="0"/>
                    </a:lnTo>
                    <a:lnTo>
                      <a:pt x="1037737" y="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7" name="Connector: Elbow 46"/>
              <p:cNvCxnSpPr/>
              <p:nvPr/>
            </p:nvCxnSpPr>
            <p:spPr>
              <a:xfrm>
                <a:off x="1508732" y="2287797"/>
                <a:ext cx="2415858" cy="1179303"/>
              </a:xfrm>
              <a:prstGeom prst="bentConnector3">
                <a:avLst>
                  <a:gd name="adj1" fmla="val 48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Group 47"/>
            <p:cNvGrpSpPr/>
            <p:nvPr/>
          </p:nvGrpSpPr>
          <p:grpSpPr>
            <a:xfrm>
              <a:off x="5041485" y="2065490"/>
              <a:ext cx="3077770" cy="1682937"/>
              <a:chOff x="5041485" y="2065490"/>
              <a:chExt cx="3077770" cy="1682937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 flipH="1">
                <a:off x="7585093" y="2923936"/>
                <a:ext cx="534162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Freeform: Shape 50"/>
              <p:cNvSpPr/>
              <p:nvPr/>
            </p:nvSpPr>
            <p:spPr>
              <a:xfrm>
                <a:off x="6023144" y="2304313"/>
                <a:ext cx="1554478" cy="619630"/>
              </a:xfrm>
              <a:custGeom>
                <a:avLst/>
                <a:gdLst>
                  <a:gd name="connsiteX0" fmla="*/ 0 w 1740665"/>
                  <a:gd name="connsiteY0" fmla="*/ 0 h 1090670"/>
                  <a:gd name="connsiteX1" fmla="*/ 914400 w 1740665"/>
                  <a:gd name="connsiteY1" fmla="*/ 231354 h 1090670"/>
                  <a:gd name="connsiteX2" fmla="*/ 1740665 w 1740665"/>
                  <a:gd name="connsiteY2" fmla="*/ 1090670 h 1090670"/>
                  <a:gd name="connsiteX0" fmla="*/ 0 w 1740665"/>
                  <a:gd name="connsiteY0" fmla="*/ 0 h 1090670"/>
                  <a:gd name="connsiteX1" fmla="*/ 1046603 w 1740665"/>
                  <a:gd name="connsiteY1" fmla="*/ 253388 h 1090670"/>
                  <a:gd name="connsiteX2" fmla="*/ 1740665 w 1740665"/>
                  <a:gd name="connsiteY2" fmla="*/ 1090670 h 1090670"/>
                  <a:gd name="connsiteX0" fmla="*/ 0 w 1740665"/>
                  <a:gd name="connsiteY0" fmla="*/ 0 h 1090670"/>
                  <a:gd name="connsiteX1" fmla="*/ 1145755 w 1740665"/>
                  <a:gd name="connsiteY1" fmla="*/ 308473 h 1090670"/>
                  <a:gd name="connsiteX2" fmla="*/ 1740665 w 1740665"/>
                  <a:gd name="connsiteY2" fmla="*/ 1090670 h 1090670"/>
                  <a:gd name="connsiteX0" fmla="*/ 0 w 1740665"/>
                  <a:gd name="connsiteY0" fmla="*/ 0 h 1090670"/>
                  <a:gd name="connsiteX1" fmla="*/ 1145755 w 1740665"/>
                  <a:gd name="connsiteY1" fmla="*/ 308473 h 1090670"/>
                  <a:gd name="connsiteX2" fmla="*/ 1740665 w 1740665"/>
                  <a:gd name="connsiteY2" fmla="*/ 1090670 h 1090670"/>
                  <a:gd name="connsiteX0" fmla="*/ 0 w 1740665"/>
                  <a:gd name="connsiteY0" fmla="*/ 0 h 1090670"/>
                  <a:gd name="connsiteX1" fmla="*/ 1145755 w 1740665"/>
                  <a:gd name="connsiteY1" fmla="*/ 308473 h 1090670"/>
                  <a:gd name="connsiteX2" fmla="*/ 1740665 w 1740665"/>
                  <a:gd name="connsiteY2" fmla="*/ 1090670 h 1090670"/>
                  <a:gd name="connsiteX0" fmla="*/ 0 w 1740665"/>
                  <a:gd name="connsiteY0" fmla="*/ 0 h 1090670"/>
                  <a:gd name="connsiteX1" fmla="*/ 1145755 w 1740665"/>
                  <a:gd name="connsiteY1" fmla="*/ 308473 h 1090670"/>
                  <a:gd name="connsiteX2" fmla="*/ 1740665 w 1740665"/>
                  <a:gd name="connsiteY2" fmla="*/ 1090670 h 1090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40665" h="1090670">
                    <a:moveTo>
                      <a:pt x="0" y="0"/>
                    </a:moveTo>
                    <a:cubicBezTo>
                      <a:pt x="312144" y="24788"/>
                      <a:pt x="822593" y="27543"/>
                      <a:pt x="1145755" y="308473"/>
                    </a:cubicBezTo>
                    <a:cubicBezTo>
                      <a:pt x="1468917" y="589403"/>
                      <a:pt x="1494622" y="564614"/>
                      <a:pt x="1740665" y="1090670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Freeform: Shape 51"/>
              <p:cNvSpPr/>
              <p:nvPr/>
            </p:nvSpPr>
            <p:spPr>
              <a:xfrm flipV="1">
                <a:off x="6021351" y="2923960"/>
                <a:ext cx="1554478" cy="619630"/>
              </a:xfrm>
              <a:custGeom>
                <a:avLst/>
                <a:gdLst>
                  <a:gd name="connsiteX0" fmla="*/ 0 w 1740665"/>
                  <a:gd name="connsiteY0" fmla="*/ 0 h 1090670"/>
                  <a:gd name="connsiteX1" fmla="*/ 914400 w 1740665"/>
                  <a:gd name="connsiteY1" fmla="*/ 231354 h 1090670"/>
                  <a:gd name="connsiteX2" fmla="*/ 1740665 w 1740665"/>
                  <a:gd name="connsiteY2" fmla="*/ 1090670 h 1090670"/>
                  <a:gd name="connsiteX0" fmla="*/ 0 w 1740665"/>
                  <a:gd name="connsiteY0" fmla="*/ 0 h 1090670"/>
                  <a:gd name="connsiteX1" fmla="*/ 1046603 w 1740665"/>
                  <a:gd name="connsiteY1" fmla="*/ 253388 h 1090670"/>
                  <a:gd name="connsiteX2" fmla="*/ 1740665 w 1740665"/>
                  <a:gd name="connsiteY2" fmla="*/ 1090670 h 1090670"/>
                  <a:gd name="connsiteX0" fmla="*/ 0 w 1740665"/>
                  <a:gd name="connsiteY0" fmla="*/ 0 h 1090670"/>
                  <a:gd name="connsiteX1" fmla="*/ 1145755 w 1740665"/>
                  <a:gd name="connsiteY1" fmla="*/ 308473 h 1090670"/>
                  <a:gd name="connsiteX2" fmla="*/ 1740665 w 1740665"/>
                  <a:gd name="connsiteY2" fmla="*/ 1090670 h 1090670"/>
                  <a:gd name="connsiteX0" fmla="*/ 0 w 1740665"/>
                  <a:gd name="connsiteY0" fmla="*/ 0 h 1090670"/>
                  <a:gd name="connsiteX1" fmla="*/ 1145755 w 1740665"/>
                  <a:gd name="connsiteY1" fmla="*/ 308473 h 1090670"/>
                  <a:gd name="connsiteX2" fmla="*/ 1740665 w 1740665"/>
                  <a:gd name="connsiteY2" fmla="*/ 1090670 h 1090670"/>
                  <a:gd name="connsiteX0" fmla="*/ 0 w 1740665"/>
                  <a:gd name="connsiteY0" fmla="*/ 0 h 1090670"/>
                  <a:gd name="connsiteX1" fmla="*/ 1145755 w 1740665"/>
                  <a:gd name="connsiteY1" fmla="*/ 308473 h 1090670"/>
                  <a:gd name="connsiteX2" fmla="*/ 1740665 w 1740665"/>
                  <a:gd name="connsiteY2" fmla="*/ 1090670 h 1090670"/>
                  <a:gd name="connsiteX0" fmla="*/ 0 w 1740665"/>
                  <a:gd name="connsiteY0" fmla="*/ 0 h 1090670"/>
                  <a:gd name="connsiteX1" fmla="*/ 1145755 w 1740665"/>
                  <a:gd name="connsiteY1" fmla="*/ 308473 h 1090670"/>
                  <a:gd name="connsiteX2" fmla="*/ 1740665 w 1740665"/>
                  <a:gd name="connsiteY2" fmla="*/ 1090670 h 1090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40665" h="1090670">
                    <a:moveTo>
                      <a:pt x="0" y="0"/>
                    </a:moveTo>
                    <a:cubicBezTo>
                      <a:pt x="312144" y="24788"/>
                      <a:pt x="822593" y="27543"/>
                      <a:pt x="1145755" y="308473"/>
                    </a:cubicBezTo>
                    <a:cubicBezTo>
                      <a:pt x="1468917" y="589403"/>
                      <a:pt x="1494622" y="564614"/>
                      <a:pt x="1740665" y="1090670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Freeform: Shape 52"/>
              <p:cNvSpPr/>
              <p:nvPr/>
            </p:nvSpPr>
            <p:spPr>
              <a:xfrm>
                <a:off x="6028394" y="2311490"/>
                <a:ext cx="277889" cy="1230559"/>
              </a:xfrm>
              <a:custGeom>
                <a:avLst/>
                <a:gdLst>
                  <a:gd name="connsiteX0" fmla="*/ 0 w 311172"/>
                  <a:gd name="connsiteY0" fmla="*/ 0 h 1377950"/>
                  <a:gd name="connsiteX1" fmla="*/ 311150 w 311172"/>
                  <a:gd name="connsiteY1" fmla="*/ 647700 h 1377950"/>
                  <a:gd name="connsiteX2" fmla="*/ 12700 w 311172"/>
                  <a:gd name="connsiteY2" fmla="*/ 1377950 h 1377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1172" h="1377950">
                    <a:moveTo>
                      <a:pt x="0" y="0"/>
                    </a:moveTo>
                    <a:cubicBezTo>
                      <a:pt x="154516" y="209021"/>
                      <a:pt x="309033" y="418042"/>
                      <a:pt x="311150" y="647700"/>
                    </a:cubicBezTo>
                    <a:cubicBezTo>
                      <a:pt x="313267" y="877358"/>
                      <a:pt x="162983" y="1127654"/>
                      <a:pt x="12700" y="1377950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4" name="Connector: Elbow 53"/>
              <p:cNvCxnSpPr/>
              <p:nvPr/>
            </p:nvCxnSpPr>
            <p:spPr>
              <a:xfrm>
                <a:off x="5041485" y="2065490"/>
                <a:ext cx="1183027" cy="590914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nector: Elbow 54"/>
              <p:cNvCxnSpPr/>
              <p:nvPr/>
            </p:nvCxnSpPr>
            <p:spPr>
              <a:xfrm flipV="1">
                <a:off x="5041485" y="3190683"/>
                <a:ext cx="1172533" cy="557744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7" name="Group 106"/>
          <p:cNvGrpSpPr/>
          <p:nvPr/>
        </p:nvGrpSpPr>
        <p:grpSpPr>
          <a:xfrm>
            <a:off x="5867400" y="2172125"/>
            <a:ext cx="1860398" cy="2323561"/>
            <a:chOff x="5562600" y="2088890"/>
            <a:chExt cx="1860398" cy="2323561"/>
          </a:xfrm>
        </p:grpSpPr>
        <p:grpSp>
          <p:nvGrpSpPr>
            <p:cNvPr id="59" name="Group 58"/>
            <p:cNvGrpSpPr/>
            <p:nvPr/>
          </p:nvGrpSpPr>
          <p:grpSpPr>
            <a:xfrm>
              <a:off x="5562600" y="2088890"/>
              <a:ext cx="1860398" cy="663483"/>
              <a:chOff x="3866716" y="2087461"/>
              <a:chExt cx="3891127" cy="1387712"/>
            </a:xfrm>
          </p:grpSpPr>
          <p:cxnSp>
            <p:nvCxnSpPr>
              <p:cNvPr id="61" name="Straight Connector 60"/>
              <p:cNvCxnSpPr/>
              <p:nvPr/>
            </p:nvCxnSpPr>
            <p:spPr>
              <a:xfrm flipH="1">
                <a:off x="3866716" y="2392228"/>
                <a:ext cx="1713779" cy="22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flipH="1">
                <a:off x="7159702" y="2781300"/>
                <a:ext cx="59814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flipH="1">
                <a:off x="4982352" y="3238500"/>
                <a:ext cx="59814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7" name="Group 66"/>
              <p:cNvGrpSpPr/>
              <p:nvPr/>
            </p:nvGrpSpPr>
            <p:grpSpPr>
              <a:xfrm>
                <a:off x="5408662" y="2087461"/>
                <a:ext cx="1742674" cy="1387712"/>
                <a:chOff x="5561062" y="2087461"/>
                <a:chExt cx="1742674" cy="1387712"/>
              </a:xfrm>
            </p:grpSpPr>
            <p:grpSp>
              <p:nvGrpSpPr>
                <p:cNvPr id="68" name="Group 67"/>
                <p:cNvGrpSpPr/>
                <p:nvPr/>
              </p:nvGrpSpPr>
              <p:grpSpPr>
                <a:xfrm>
                  <a:off x="5561062" y="2087461"/>
                  <a:ext cx="1742674" cy="1387712"/>
                  <a:chOff x="5561062" y="1690630"/>
                  <a:chExt cx="1742674" cy="2181373"/>
                </a:xfrm>
              </p:grpSpPr>
              <p:sp>
                <p:nvSpPr>
                  <p:cNvPr id="70" name="Freeform: Shape 69"/>
                  <p:cNvSpPr/>
                  <p:nvPr/>
                </p:nvSpPr>
                <p:spPr>
                  <a:xfrm>
                    <a:off x="5563071" y="1690630"/>
                    <a:ext cx="1740665" cy="1090670"/>
                  </a:xfrm>
                  <a:custGeom>
                    <a:avLst/>
                    <a:gdLst>
                      <a:gd name="connsiteX0" fmla="*/ 0 w 1740665"/>
                      <a:gd name="connsiteY0" fmla="*/ 0 h 1090670"/>
                      <a:gd name="connsiteX1" fmla="*/ 914400 w 1740665"/>
                      <a:gd name="connsiteY1" fmla="*/ 231354 h 1090670"/>
                      <a:gd name="connsiteX2" fmla="*/ 1740665 w 1740665"/>
                      <a:gd name="connsiteY2" fmla="*/ 1090670 h 1090670"/>
                      <a:gd name="connsiteX0" fmla="*/ 0 w 1740665"/>
                      <a:gd name="connsiteY0" fmla="*/ 0 h 1090670"/>
                      <a:gd name="connsiteX1" fmla="*/ 1046603 w 1740665"/>
                      <a:gd name="connsiteY1" fmla="*/ 253388 h 1090670"/>
                      <a:gd name="connsiteX2" fmla="*/ 1740665 w 1740665"/>
                      <a:gd name="connsiteY2" fmla="*/ 1090670 h 1090670"/>
                      <a:gd name="connsiteX0" fmla="*/ 0 w 1740665"/>
                      <a:gd name="connsiteY0" fmla="*/ 0 h 1090670"/>
                      <a:gd name="connsiteX1" fmla="*/ 1145755 w 1740665"/>
                      <a:gd name="connsiteY1" fmla="*/ 308473 h 1090670"/>
                      <a:gd name="connsiteX2" fmla="*/ 1740665 w 1740665"/>
                      <a:gd name="connsiteY2" fmla="*/ 1090670 h 1090670"/>
                      <a:gd name="connsiteX0" fmla="*/ 0 w 1740665"/>
                      <a:gd name="connsiteY0" fmla="*/ 0 h 1090670"/>
                      <a:gd name="connsiteX1" fmla="*/ 1145755 w 1740665"/>
                      <a:gd name="connsiteY1" fmla="*/ 308473 h 1090670"/>
                      <a:gd name="connsiteX2" fmla="*/ 1740665 w 1740665"/>
                      <a:gd name="connsiteY2" fmla="*/ 1090670 h 1090670"/>
                      <a:gd name="connsiteX0" fmla="*/ 0 w 1740665"/>
                      <a:gd name="connsiteY0" fmla="*/ 0 h 1090670"/>
                      <a:gd name="connsiteX1" fmla="*/ 1145755 w 1740665"/>
                      <a:gd name="connsiteY1" fmla="*/ 308473 h 1090670"/>
                      <a:gd name="connsiteX2" fmla="*/ 1740665 w 1740665"/>
                      <a:gd name="connsiteY2" fmla="*/ 1090670 h 1090670"/>
                      <a:gd name="connsiteX0" fmla="*/ 0 w 1740665"/>
                      <a:gd name="connsiteY0" fmla="*/ 0 h 1090670"/>
                      <a:gd name="connsiteX1" fmla="*/ 1145755 w 1740665"/>
                      <a:gd name="connsiteY1" fmla="*/ 308473 h 1090670"/>
                      <a:gd name="connsiteX2" fmla="*/ 1740665 w 1740665"/>
                      <a:gd name="connsiteY2" fmla="*/ 1090670 h 10906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740665" h="1090670">
                        <a:moveTo>
                          <a:pt x="0" y="0"/>
                        </a:moveTo>
                        <a:cubicBezTo>
                          <a:pt x="312144" y="24788"/>
                          <a:pt x="822593" y="27543"/>
                          <a:pt x="1145755" y="308473"/>
                        </a:cubicBezTo>
                        <a:cubicBezTo>
                          <a:pt x="1468917" y="589403"/>
                          <a:pt x="1494622" y="564614"/>
                          <a:pt x="1740665" y="1090670"/>
                        </a:cubicBezTo>
                      </a:path>
                    </a:pathLst>
                  </a:cu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" name="Freeform: Shape 70"/>
                  <p:cNvSpPr/>
                  <p:nvPr/>
                </p:nvSpPr>
                <p:spPr>
                  <a:xfrm flipV="1">
                    <a:off x="5561062" y="2781333"/>
                    <a:ext cx="1740665" cy="1090670"/>
                  </a:xfrm>
                  <a:custGeom>
                    <a:avLst/>
                    <a:gdLst>
                      <a:gd name="connsiteX0" fmla="*/ 0 w 1740665"/>
                      <a:gd name="connsiteY0" fmla="*/ 0 h 1090670"/>
                      <a:gd name="connsiteX1" fmla="*/ 914400 w 1740665"/>
                      <a:gd name="connsiteY1" fmla="*/ 231354 h 1090670"/>
                      <a:gd name="connsiteX2" fmla="*/ 1740665 w 1740665"/>
                      <a:gd name="connsiteY2" fmla="*/ 1090670 h 1090670"/>
                      <a:gd name="connsiteX0" fmla="*/ 0 w 1740665"/>
                      <a:gd name="connsiteY0" fmla="*/ 0 h 1090670"/>
                      <a:gd name="connsiteX1" fmla="*/ 1046603 w 1740665"/>
                      <a:gd name="connsiteY1" fmla="*/ 253388 h 1090670"/>
                      <a:gd name="connsiteX2" fmla="*/ 1740665 w 1740665"/>
                      <a:gd name="connsiteY2" fmla="*/ 1090670 h 1090670"/>
                      <a:gd name="connsiteX0" fmla="*/ 0 w 1740665"/>
                      <a:gd name="connsiteY0" fmla="*/ 0 h 1090670"/>
                      <a:gd name="connsiteX1" fmla="*/ 1145755 w 1740665"/>
                      <a:gd name="connsiteY1" fmla="*/ 308473 h 1090670"/>
                      <a:gd name="connsiteX2" fmla="*/ 1740665 w 1740665"/>
                      <a:gd name="connsiteY2" fmla="*/ 1090670 h 1090670"/>
                      <a:gd name="connsiteX0" fmla="*/ 0 w 1740665"/>
                      <a:gd name="connsiteY0" fmla="*/ 0 h 1090670"/>
                      <a:gd name="connsiteX1" fmla="*/ 1145755 w 1740665"/>
                      <a:gd name="connsiteY1" fmla="*/ 308473 h 1090670"/>
                      <a:gd name="connsiteX2" fmla="*/ 1740665 w 1740665"/>
                      <a:gd name="connsiteY2" fmla="*/ 1090670 h 1090670"/>
                      <a:gd name="connsiteX0" fmla="*/ 0 w 1740665"/>
                      <a:gd name="connsiteY0" fmla="*/ 0 h 1090670"/>
                      <a:gd name="connsiteX1" fmla="*/ 1145755 w 1740665"/>
                      <a:gd name="connsiteY1" fmla="*/ 308473 h 1090670"/>
                      <a:gd name="connsiteX2" fmla="*/ 1740665 w 1740665"/>
                      <a:gd name="connsiteY2" fmla="*/ 1090670 h 1090670"/>
                      <a:gd name="connsiteX0" fmla="*/ 0 w 1740665"/>
                      <a:gd name="connsiteY0" fmla="*/ 0 h 1090670"/>
                      <a:gd name="connsiteX1" fmla="*/ 1145755 w 1740665"/>
                      <a:gd name="connsiteY1" fmla="*/ 308473 h 1090670"/>
                      <a:gd name="connsiteX2" fmla="*/ 1740665 w 1740665"/>
                      <a:gd name="connsiteY2" fmla="*/ 1090670 h 10906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740665" h="1090670">
                        <a:moveTo>
                          <a:pt x="0" y="0"/>
                        </a:moveTo>
                        <a:cubicBezTo>
                          <a:pt x="312144" y="24788"/>
                          <a:pt x="822593" y="27543"/>
                          <a:pt x="1145755" y="308473"/>
                        </a:cubicBezTo>
                        <a:cubicBezTo>
                          <a:pt x="1468917" y="589403"/>
                          <a:pt x="1494622" y="564614"/>
                          <a:pt x="1740665" y="1090670"/>
                        </a:cubicBezTo>
                      </a:path>
                    </a:pathLst>
                  </a:cu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69" name="Freeform: Shape 68"/>
                <p:cNvSpPr/>
                <p:nvPr/>
              </p:nvSpPr>
              <p:spPr>
                <a:xfrm>
                  <a:off x="5568950" y="2095500"/>
                  <a:ext cx="311172" cy="1377950"/>
                </a:xfrm>
                <a:custGeom>
                  <a:avLst/>
                  <a:gdLst>
                    <a:gd name="connsiteX0" fmla="*/ 0 w 311172"/>
                    <a:gd name="connsiteY0" fmla="*/ 0 h 1377950"/>
                    <a:gd name="connsiteX1" fmla="*/ 311150 w 311172"/>
                    <a:gd name="connsiteY1" fmla="*/ 647700 h 1377950"/>
                    <a:gd name="connsiteX2" fmla="*/ 12700 w 311172"/>
                    <a:gd name="connsiteY2" fmla="*/ 1377950 h 1377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11172" h="1377950">
                      <a:moveTo>
                        <a:pt x="0" y="0"/>
                      </a:moveTo>
                      <a:cubicBezTo>
                        <a:pt x="154516" y="209021"/>
                        <a:pt x="309033" y="418042"/>
                        <a:pt x="311150" y="647700"/>
                      </a:cubicBezTo>
                      <a:cubicBezTo>
                        <a:pt x="313267" y="877358"/>
                        <a:pt x="162983" y="1127654"/>
                        <a:pt x="12700" y="1377950"/>
                      </a:cubicBez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2" name="Group 71"/>
            <p:cNvGrpSpPr/>
            <p:nvPr/>
          </p:nvGrpSpPr>
          <p:grpSpPr>
            <a:xfrm>
              <a:off x="6096000" y="2903814"/>
              <a:ext cx="1326998" cy="663483"/>
              <a:chOff x="4982352" y="2087461"/>
              <a:chExt cx="2775491" cy="1387712"/>
            </a:xfrm>
          </p:grpSpPr>
          <p:cxnSp>
            <p:nvCxnSpPr>
              <p:cNvPr id="73" name="Straight Connector 72"/>
              <p:cNvCxnSpPr/>
              <p:nvPr/>
            </p:nvCxnSpPr>
            <p:spPr>
              <a:xfrm flipH="1">
                <a:off x="4982352" y="2392228"/>
                <a:ext cx="59814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flipH="1">
                <a:off x="7159702" y="2781300"/>
                <a:ext cx="59814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flipH="1">
                <a:off x="4982352" y="3238500"/>
                <a:ext cx="59814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6" name="Group 75"/>
              <p:cNvGrpSpPr/>
              <p:nvPr/>
            </p:nvGrpSpPr>
            <p:grpSpPr>
              <a:xfrm>
                <a:off x="5408662" y="2087461"/>
                <a:ext cx="1742674" cy="1387712"/>
                <a:chOff x="5561062" y="2087461"/>
                <a:chExt cx="1742674" cy="1387712"/>
              </a:xfrm>
            </p:grpSpPr>
            <p:grpSp>
              <p:nvGrpSpPr>
                <p:cNvPr id="77" name="Group 76"/>
                <p:cNvGrpSpPr/>
                <p:nvPr/>
              </p:nvGrpSpPr>
              <p:grpSpPr>
                <a:xfrm>
                  <a:off x="5561062" y="2087461"/>
                  <a:ext cx="1742674" cy="1387712"/>
                  <a:chOff x="5561062" y="1690630"/>
                  <a:chExt cx="1742674" cy="2181373"/>
                </a:xfrm>
              </p:grpSpPr>
              <p:sp>
                <p:nvSpPr>
                  <p:cNvPr id="79" name="Freeform: Shape 78"/>
                  <p:cNvSpPr/>
                  <p:nvPr/>
                </p:nvSpPr>
                <p:spPr>
                  <a:xfrm>
                    <a:off x="5563071" y="1690630"/>
                    <a:ext cx="1740665" cy="1090670"/>
                  </a:xfrm>
                  <a:custGeom>
                    <a:avLst/>
                    <a:gdLst>
                      <a:gd name="connsiteX0" fmla="*/ 0 w 1740665"/>
                      <a:gd name="connsiteY0" fmla="*/ 0 h 1090670"/>
                      <a:gd name="connsiteX1" fmla="*/ 914400 w 1740665"/>
                      <a:gd name="connsiteY1" fmla="*/ 231354 h 1090670"/>
                      <a:gd name="connsiteX2" fmla="*/ 1740665 w 1740665"/>
                      <a:gd name="connsiteY2" fmla="*/ 1090670 h 1090670"/>
                      <a:gd name="connsiteX0" fmla="*/ 0 w 1740665"/>
                      <a:gd name="connsiteY0" fmla="*/ 0 h 1090670"/>
                      <a:gd name="connsiteX1" fmla="*/ 1046603 w 1740665"/>
                      <a:gd name="connsiteY1" fmla="*/ 253388 h 1090670"/>
                      <a:gd name="connsiteX2" fmla="*/ 1740665 w 1740665"/>
                      <a:gd name="connsiteY2" fmla="*/ 1090670 h 1090670"/>
                      <a:gd name="connsiteX0" fmla="*/ 0 w 1740665"/>
                      <a:gd name="connsiteY0" fmla="*/ 0 h 1090670"/>
                      <a:gd name="connsiteX1" fmla="*/ 1145755 w 1740665"/>
                      <a:gd name="connsiteY1" fmla="*/ 308473 h 1090670"/>
                      <a:gd name="connsiteX2" fmla="*/ 1740665 w 1740665"/>
                      <a:gd name="connsiteY2" fmla="*/ 1090670 h 1090670"/>
                      <a:gd name="connsiteX0" fmla="*/ 0 w 1740665"/>
                      <a:gd name="connsiteY0" fmla="*/ 0 h 1090670"/>
                      <a:gd name="connsiteX1" fmla="*/ 1145755 w 1740665"/>
                      <a:gd name="connsiteY1" fmla="*/ 308473 h 1090670"/>
                      <a:gd name="connsiteX2" fmla="*/ 1740665 w 1740665"/>
                      <a:gd name="connsiteY2" fmla="*/ 1090670 h 1090670"/>
                      <a:gd name="connsiteX0" fmla="*/ 0 w 1740665"/>
                      <a:gd name="connsiteY0" fmla="*/ 0 h 1090670"/>
                      <a:gd name="connsiteX1" fmla="*/ 1145755 w 1740665"/>
                      <a:gd name="connsiteY1" fmla="*/ 308473 h 1090670"/>
                      <a:gd name="connsiteX2" fmla="*/ 1740665 w 1740665"/>
                      <a:gd name="connsiteY2" fmla="*/ 1090670 h 1090670"/>
                      <a:gd name="connsiteX0" fmla="*/ 0 w 1740665"/>
                      <a:gd name="connsiteY0" fmla="*/ 0 h 1090670"/>
                      <a:gd name="connsiteX1" fmla="*/ 1145755 w 1740665"/>
                      <a:gd name="connsiteY1" fmla="*/ 308473 h 1090670"/>
                      <a:gd name="connsiteX2" fmla="*/ 1740665 w 1740665"/>
                      <a:gd name="connsiteY2" fmla="*/ 1090670 h 10906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740665" h="1090670">
                        <a:moveTo>
                          <a:pt x="0" y="0"/>
                        </a:moveTo>
                        <a:cubicBezTo>
                          <a:pt x="312144" y="24788"/>
                          <a:pt x="822593" y="27543"/>
                          <a:pt x="1145755" y="308473"/>
                        </a:cubicBezTo>
                        <a:cubicBezTo>
                          <a:pt x="1468917" y="589403"/>
                          <a:pt x="1494622" y="564614"/>
                          <a:pt x="1740665" y="1090670"/>
                        </a:cubicBezTo>
                      </a:path>
                    </a:pathLst>
                  </a:cu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" name="Freeform: Shape 79"/>
                  <p:cNvSpPr/>
                  <p:nvPr/>
                </p:nvSpPr>
                <p:spPr>
                  <a:xfrm flipV="1">
                    <a:off x="5561062" y="2781333"/>
                    <a:ext cx="1740665" cy="1090670"/>
                  </a:xfrm>
                  <a:custGeom>
                    <a:avLst/>
                    <a:gdLst>
                      <a:gd name="connsiteX0" fmla="*/ 0 w 1740665"/>
                      <a:gd name="connsiteY0" fmla="*/ 0 h 1090670"/>
                      <a:gd name="connsiteX1" fmla="*/ 914400 w 1740665"/>
                      <a:gd name="connsiteY1" fmla="*/ 231354 h 1090670"/>
                      <a:gd name="connsiteX2" fmla="*/ 1740665 w 1740665"/>
                      <a:gd name="connsiteY2" fmla="*/ 1090670 h 1090670"/>
                      <a:gd name="connsiteX0" fmla="*/ 0 w 1740665"/>
                      <a:gd name="connsiteY0" fmla="*/ 0 h 1090670"/>
                      <a:gd name="connsiteX1" fmla="*/ 1046603 w 1740665"/>
                      <a:gd name="connsiteY1" fmla="*/ 253388 h 1090670"/>
                      <a:gd name="connsiteX2" fmla="*/ 1740665 w 1740665"/>
                      <a:gd name="connsiteY2" fmla="*/ 1090670 h 1090670"/>
                      <a:gd name="connsiteX0" fmla="*/ 0 w 1740665"/>
                      <a:gd name="connsiteY0" fmla="*/ 0 h 1090670"/>
                      <a:gd name="connsiteX1" fmla="*/ 1145755 w 1740665"/>
                      <a:gd name="connsiteY1" fmla="*/ 308473 h 1090670"/>
                      <a:gd name="connsiteX2" fmla="*/ 1740665 w 1740665"/>
                      <a:gd name="connsiteY2" fmla="*/ 1090670 h 1090670"/>
                      <a:gd name="connsiteX0" fmla="*/ 0 w 1740665"/>
                      <a:gd name="connsiteY0" fmla="*/ 0 h 1090670"/>
                      <a:gd name="connsiteX1" fmla="*/ 1145755 w 1740665"/>
                      <a:gd name="connsiteY1" fmla="*/ 308473 h 1090670"/>
                      <a:gd name="connsiteX2" fmla="*/ 1740665 w 1740665"/>
                      <a:gd name="connsiteY2" fmla="*/ 1090670 h 1090670"/>
                      <a:gd name="connsiteX0" fmla="*/ 0 w 1740665"/>
                      <a:gd name="connsiteY0" fmla="*/ 0 h 1090670"/>
                      <a:gd name="connsiteX1" fmla="*/ 1145755 w 1740665"/>
                      <a:gd name="connsiteY1" fmla="*/ 308473 h 1090670"/>
                      <a:gd name="connsiteX2" fmla="*/ 1740665 w 1740665"/>
                      <a:gd name="connsiteY2" fmla="*/ 1090670 h 1090670"/>
                      <a:gd name="connsiteX0" fmla="*/ 0 w 1740665"/>
                      <a:gd name="connsiteY0" fmla="*/ 0 h 1090670"/>
                      <a:gd name="connsiteX1" fmla="*/ 1145755 w 1740665"/>
                      <a:gd name="connsiteY1" fmla="*/ 308473 h 1090670"/>
                      <a:gd name="connsiteX2" fmla="*/ 1740665 w 1740665"/>
                      <a:gd name="connsiteY2" fmla="*/ 1090670 h 10906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740665" h="1090670">
                        <a:moveTo>
                          <a:pt x="0" y="0"/>
                        </a:moveTo>
                        <a:cubicBezTo>
                          <a:pt x="312144" y="24788"/>
                          <a:pt x="822593" y="27543"/>
                          <a:pt x="1145755" y="308473"/>
                        </a:cubicBezTo>
                        <a:cubicBezTo>
                          <a:pt x="1468917" y="589403"/>
                          <a:pt x="1494622" y="564614"/>
                          <a:pt x="1740665" y="1090670"/>
                        </a:cubicBezTo>
                      </a:path>
                    </a:pathLst>
                  </a:cu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78" name="Freeform: Shape 77"/>
                <p:cNvSpPr/>
                <p:nvPr/>
              </p:nvSpPr>
              <p:spPr>
                <a:xfrm>
                  <a:off x="5568950" y="2095500"/>
                  <a:ext cx="311172" cy="1377950"/>
                </a:xfrm>
                <a:custGeom>
                  <a:avLst/>
                  <a:gdLst>
                    <a:gd name="connsiteX0" fmla="*/ 0 w 311172"/>
                    <a:gd name="connsiteY0" fmla="*/ 0 h 1377950"/>
                    <a:gd name="connsiteX1" fmla="*/ 311150 w 311172"/>
                    <a:gd name="connsiteY1" fmla="*/ 647700 h 1377950"/>
                    <a:gd name="connsiteX2" fmla="*/ 12700 w 311172"/>
                    <a:gd name="connsiteY2" fmla="*/ 1377950 h 1377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11172" h="1377950">
                      <a:moveTo>
                        <a:pt x="0" y="0"/>
                      </a:moveTo>
                      <a:cubicBezTo>
                        <a:pt x="154516" y="209021"/>
                        <a:pt x="309033" y="418042"/>
                        <a:pt x="311150" y="647700"/>
                      </a:cubicBezTo>
                      <a:cubicBezTo>
                        <a:pt x="313267" y="877358"/>
                        <a:pt x="162983" y="1127654"/>
                        <a:pt x="12700" y="1377950"/>
                      </a:cubicBez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1" name="Group 80"/>
            <p:cNvGrpSpPr/>
            <p:nvPr/>
          </p:nvGrpSpPr>
          <p:grpSpPr>
            <a:xfrm>
              <a:off x="5562600" y="3748968"/>
              <a:ext cx="1860398" cy="663483"/>
              <a:chOff x="3866716" y="2087461"/>
              <a:chExt cx="3891127" cy="1387712"/>
            </a:xfrm>
          </p:grpSpPr>
          <p:cxnSp>
            <p:nvCxnSpPr>
              <p:cNvPr id="82" name="Straight Connector 81"/>
              <p:cNvCxnSpPr/>
              <p:nvPr/>
            </p:nvCxnSpPr>
            <p:spPr>
              <a:xfrm flipH="1">
                <a:off x="4982352" y="2392228"/>
                <a:ext cx="59814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flipH="1">
                <a:off x="7159702" y="2781300"/>
                <a:ext cx="59814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flipH="1">
                <a:off x="3866716" y="3128251"/>
                <a:ext cx="1720106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5" name="Group 84"/>
              <p:cNvGrpSpPr/>
              <p:nvPr/>
            </p:nvGrpSpPr>
            <p:grpSpPr>
              <a:xfrm>
                <a:off x="5408662" y="2087461"/>
                <a:ext cx="1742674" cy="1387712"/>
                <a:chOff x="5561062" y="2087461"/>
                <a:chExt cx="1742674" cy="1387712"/>
              </a:xfrm>
            </p:grpSpPr>
            <p:grpSp>
              <p:nvGrpSpPr>
                <p:cNvPr id="86" name="Group 85"/>
                <p:cNvGrpSpPr/>
                <p:nvPr/>
              </p:nvGrpSpPr>
              <p:grpSpPr>
                <a:xfrm>
                  <a:off x="5561062" y="2087461"/>
                  <a:ext cx="1742674" cy="1387712"/>
                  <a:chOff x="5561062" y="1690630"/>
                  <a:chExt cx="1742674" cy="2181373"/>
                </a:xfrm>
              </p:grpSpPr>
              <p:sp>
                <p:nvSpPr>
                  <p:cNvPr id="88" name="Freeform: Shape 87"/>
                  <p:cNvSpPr/>
                  <p:nvPr/>
                </p:nvSpPr>
                <p:spPr>
                  <a:xfrm>
                    <a:off x="5563071" y="1690630"/>
                    <a:ext cx="1740665" cy="1090670"/>
                  </a:xfrm>
                  <a:custGeom>
                    <a:avLst/>
                    <a:gdLst>
                      <a:gd name="connsiteX0" fmla="*/ 0 w 1740665"/>
                      <a:gd name="connsiteY0" fmla="*/ 0 h 1090670"/>
                      <a:gd name="connsiteX1" fmla="*/ 914400 w 1740665"/>
                      <a:gd name="connsiteY1" fmla="*/ 231354 h 1090670"/>
                      <a:gd name="connsiteX2" fmla="*/ 1740665 w 1740665"/>
                      <a:gd name="connsiteY2" fmla="*/ 1090670 h 1090670"/>
                      <a:gd name="connsiteX0" fmla="*/ 0 w 1740665"/>
                      <a:gd name="connsiteY0" fmla="*/ 0 h 1090670"/>
                      <a:gd name="connsiteX1" fmla="*/ 1046603 w 1740665"/>
                      <a:gd name="connsiteY1" fmla="*/ 253388 h 1090670"/>
                      <a:gd name="connsiteX2" fmla="*/ 1740665 w 1740665"/>
                      <a:gd name="connsiteY2" fmla="*/ 1090670 h 1090670"/>
                      <a:gd name="connsiteX0" fmla="*/ 0 w 1740665"/>
                      <a:gd name="connsiteY0" fmla="*/ 0 h 1090670"/>
                      <a:gd name="connsiteX1" fmla="*/ 1145755 w 1740665"/>
                      <a:gd name="connsiteY1" fmla="*/ 308473 h 1090670"/>
                      <a:gd name="connsiteX2" fmla="*/ 1740665 w 1740665"/>
                      <a:gd name="connsiteY2" fmla="*/ 1090670 h 1090670"/>
                      <a:gd name="connsiteX0" fmla="*/ 0 w 1740665"/>
                      <a:gd name="connsiteY0" fmla="*/ 0 h 1090670"/>
                      <a:gd name="connsiteX1" fmla="*/ 1145755 w 1740665"/>
                      <a:gd name="connsiteY1" fmla="*/ 308473 h 1090670"/>
                      <a:gd name="connsiteX2" fmla="*/ 1740665 w 1740665"/>
                      <a:gd name="connsiteY2" fmla="*/ 1090670 h 1090670"/>
                      <a:gd name="connsiteX0" fmla="*/ 0 w 1740665"/>
                      <a:gd name="connsiteY0" fmla="*/ 0 h 1090670"/>
                      <a:gd name="connsiteX1" fmla="*/ 1145755 w 1740665"/>
                      <a:gd name="connsiteY1" fmla="*/ 308473 h 1090670"/>
                      <a:gd name="connsiteX2" fmla="*/ 1740665 w 1740665"/>
                      <a:gd name="connsiteY2" fmla="*/ 1090670 h 1090670"/>
                      <a:gd name="connsiteX0" fmla="*/ 0 w 1740665"/>
                      <a:gd name="connsiteY0" fmla="*/ 0 h 1090670"/>
                      <a:gd name="connsiteX1" fmla="*/ 1145755 w 1740665"/>
                      <a:gd name="connsiteY1" fmla="*/ 308473 h 1090670"/>
                      <a:gd name="connsiteX2" fmla="*/ 1740665 w 1740665"/>
                      <a:gd name="connsiteY2" fmla="*/ 1090670 h 10906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740665" h="1090670">
                        <a:moveTo>
                          <a:pt x="0" y="0"/>
                        </a:moveTo>
                        <a:cubicBezTo>
                          <a:pt x="312144" y="24788"/>
                          <a:pt x="822593" y="27543"/>
                          <a:pt x="1145755" y="308473"/>
                        </a:cubicBezTo>
                        <a:cubicBezTo>
                          <a:pt x="1468917" y="589403"/>
                          <a:pt x="1494622" y="564614"/>
                          <a:pt x="1740665" y="1090670"/>
                        </a:cubicBezTo>
                      </a:path>
                    </a:pathLst>
                  </a:cu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" name="Freeform: Shape 88"/>
                  <p:cNvSpPr/>
                  <p:nvPr/>
                </p:nvSpPr>
                <p:spPr>
                  <a:xfrm flipV="1">
                    <a:off x="5561062" y="2781333"/>
                    <a:ext cx="1740665" cy="1090670"/>
                  </a:xfrm>
                  <a:custGeom>
                    <a:avLst/>
                    <a:gdLst>
                      <a:gd name="connsiteX0" fmla="*/ 0 w 1740665"/>
                      <a:gd name="connsiteY0" fmla="*/ 0 h 1090670"/>
                      <a:gd name="connsiteX1" fmla="*/ 914400 w 1740665"/>
                      <a:gd name="connsiteY1" fmla="*/ 231354 h 1090670"/>
                      <a:gd name="connsiteX2" fmla="*/ 1740665 w 1740665"/>
                      <a:gd name="connsiteY2" fmla="*/ 1090670 h 1090670"/>
                      <a:gd name="connsiteX0" fmla="*/ 0 w 1740665"/>
                      <a:gd name="connsiteY0" fmla="*/ 0 h 1090670"/>
                      <a:gd name="connsiteX1" fmla="*/ 1046603 w 1740665"/>
                      <a:gd name="connsiteY1" fmla="*/ 253388 h 1090670"/>
                      <a:gd name="connsiteX2" fmla="*/ 1740665 w 1740665"/>
                      <a:gd name="connsiteY2" fmla="*/ 1090670 h 1090670"/>
                      <a:gd name="connsiteX0" fmla="*/ 0 w 1740665"/>
                      <a:gd name="connsiteY0" fmla="*/ 0 h 1090670"/>
                      <a:gd name="connsiteX1" fmla="*/ 1145755 w 1740665"/>
                      <a:gd name="connsiteY1" fmla="*/ 308473 h 1090670"/>
                      <a:gd name="connsiteX2" fmla="*/ 1740665 w 1740665"/>
                      <a:gd name="connsiteY2" fmla="*/ 1090670 h 1090670"/>
                      <a:gd name="connsiteX0" fmla="*/ 0 w 1740665"/>
                      <a:gd name="connsiteY0" fmla="*/ 0 h 1090670"/>
                      <a:gd name="connsiteX1" fmla="*/ 1145755 w 1740665"/>
                      <a:gd name="connsiteY1" fmla="*/ 308473 h 1090670"/>
                      <a:gd name="connsiteX2" fmla="*/ 1740665 w 1740665"/>
                      <a:gd name="connsiteY2" fmla="*/ 1090670 h 1090670"/>
                      <a:gd name="connsiteX0" fmla="*/ 0 w 1740665"/>
                      <a:gd name="connsiteY0" fmla="*/ 0 h 1090670"/>
                      <a:gd name="connsiteX1" fmla="*/ 1145755 w 1740665"/>
                      <a:gd name="connsiteY1" fmla="*/ 308473 h 1090670"/>
                      <a:gd name="connsiteX2" fmla="*/ 1740665 w 1740665"/>
                      <a:gd name="connsiteY2" fmla="*/ 1090670 h 1090670"/>
                      <a:gd name="connsiteX0" fmla="*/ 0 w 1740665"/>
                      <a:gd name="connsiteY0" fmla="*/ 0 h 1090670"/>
                      <a:gd name="connsiteX1" fmla="*/ 1145755 w 1740665"/>
                      <a:gd name="connsiteY1" fmla="*/ 308473 h 1090670"/>
                      <a:gd name="connsiteX2" fmla="*/ 1740665 w 1740665"/>
                      <a:gd name="connsiteY2" fmla="*/ 1090670 h 10906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740665" h="1090670">
                        <a:moveTo>
                          <a:pt x="0" y="0"/>
                        </a:moveTo>
                        <a:cubicBezTo>
                          <a:pt x="312144" y="24788"/>
                          <a:pt x="822593" y="27543"/>
                          <a:pt x="1145755" y="308473"/>
                        </a:cubicBezTo>
                        <a:cubicBezTo>
                          <a:pt x="1468917" y="589403"/>
                          <a:pt x="1494622" y="564614"/>
                          <a:pt x="1740665" y="1090670"/>
                        </a:cubicBezTo>
                      </a:path>
                    </a:pathLst>
                  </a:cu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87" name="Freeform: Shape 86"/>
                <p:cNvSpPr/>
                <p:nvPr/>
              </p:nvSpPr>
              <p:spPr>
                <a:xfrm>
                  <a:off x="5568950" y="2095500"/>
                  <a:ext cx="311172" cy="1377950"/>
                </a:xfrm>
                <a:custGeom>
                  <a:avLst/>
                  <a:gdLst>
                    <a:gd name="connsiteX0" fmla="*/ 0 w 311172"/>
                    <a:gd name="connsiteY0" fmla="*/ 0 h 1377950"/>
                    <a:gd name="connsiteX1" fmla="*/ 311150 w 311172"/>
                    <a:gd name="connsiteY1" fmla="*/ 647700 h 1377950"/>
                    <a:gd name="connsiteX2" fmla="*/ 12700 w 311172"/>
                    <a:gd name="connsiteY2" fmla="*/ 1377950 h 1377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11172" h="1377950">
                      <a:moveTo>
                        <a:pt x="0" y="0"/>
                      </a:moveTo>
                      <a:cubicBezTo>
                        <a:pt x="154516" y="209021"/>
                        <a:pt x="309033" y="418042"/>
                        <a:pt x="311150" y="647700"/>
                      </a:cubicBezTo>
                      <a:cubicBezTo>
                        <a:pt x="313267" y="877358"/>
                        <a:pt x="162983" y="1127654"/>
                        <a:pt x="12700" y="1377950"/>
                      </a:cubicBez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90" name="Straight Connector 89"/>
            <p:cNvCxnSpPr/>
            <p:nvPr/>
          </p:nvCxnSpPr>
          <p:spPr>
            <a:xfrm flipV="1">
              <a:off x="6096000" y="2639217"/>
              <a:ext cx="0" cy="4284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V="1">
              <a:off x="6096000" y="3435973"/>
              <a:ext cx="0" cy="45870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 flipV="1">
              <a:off x="5562600" y="2860669"/>
              <a:ext cx="533400" cy="21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H="1" flipV="1">
              <a:off x="5562600" y="3670167"/>
              <a:ext cx="533400" cy="21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944785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/>
          <a:lstStyle/>
          <a:p>
            <a:r>
              <a:rPr lang="en-US" dirty="0"/>
              <a:t>Critical path of a loop-shaped circuit </a:t>
            </a:r>
            <a:r>
              <a:rPr lang="en-US" sz="2000" dirty="0"/>
              <a:t>(animated)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t>26</a:t>
            </a:fld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360689" y="2835996"/>
            <a:ext cx="8402311" cy="457200"/>
            <a:chOff x="360689" y="2628900"/>
            <a:chExt cx="8402311" cy="457200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1057978" y="2857500"/>
              <a:ext cx="770502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057978" y="2628900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360689" y="2657445"/>
              <a:ext cx="7730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time</a:t>
              </a:r>
            </a:p>
          </p:txBody>
        </p:sp>
      </p:grpSp>
      <p:sp>
        <p:nvSpPr>
          <p:cNvPr id="35" name="Speech Bubble: Rectangle 34"/>
          <p:cNvSpPr/>
          <p:nvPr/>
        </p:nvSpPr>
        <p:spPr>
          <a:xfrm>
            <a:off x="907015" y="3619839"/>
            <a:ext cx="1226586" cy="833914"/>
          </a:xfrm>
          <a:prstGeom prst="wedgeRectCallout">
            <a:avLst>
              <a:gd name="adj1" fmla="val -39232"/>
              <a:gd name="adj2" fmla="val -8207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A is clocked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2817978" y="2835996"/>
            <a:ext cx="1556137" cy="1850304"/>
            <a:chOff x="2817978" y="2628900"/>
            <a:chExt cx="1556137" cy="1850304"/>
          </a:xfrm>
        </p:grpSpPr>
        <p:sp>
          <p:nvSpPr>
            <p:cNvPr id="36" name="Speech Bubble: Rectangle 35"/>
            <p:cNvSpPr/>
            <p:nvPr/>
          </p:nvSpPr>
          <p:spPr>
            <a:xfrm>
              <a:off x="2817978" y="3400660"/>
              <a:ext cx="1556137" cy="1078544"/>
            </a:xfrm>
            <a:prstGeom prst="wedgeRectCallout">
              <a:avLst>
                <a:gd name="adj1" fmla="val -38524"/>
                <a:gd name="adj2" fmla="val -72463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>
                  <a:solidFill>
                    <a:schemeClr val="tx1"/>
                  </a:solidFill>
                </a:rPr>
                <a:t>A's Q becomes valid</a:t>
              </a:r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2971800" y="2628900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4882947" y="2829280"/>
            <a:ext cx="2072490" cy="1857020"/>
            <a:chOff x="4882947" y="2622184"/>
            <a:chExt cx="2072490" cy="1857020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6838684" y="2622184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Speech Bubble: Rectangle 41"/>
            <p:cNvSpPr/>
            <p:nvPr/>
          </p:nvSpPr>
          <p:spPr>
            <a:xfrm>
              <a:off x="4882947" y="3400660"/>
              <a:ext cx="2072490" cy="1078544"/>
            </a:xfrm>
            <a:prstGeom prst="wedgeRectCallout">
              <a:avLst>
                <a:gd name="adj1" fmla="val 43125"/>
                <a:gd name="adj2" fmla="val -74505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>
                  <a:solidFill>
                    <a:schemeClr val="tx1"/>
                  </a:solidFill>
                </a:rPr>
                <a:t>the adder has finished; clock A to store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846311" y="2472620"/>
            <a:ext cx="57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0ns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683099" y="2441944"/>
            <a:ext cx="57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</a:t>
            </a:r>
            <a:r>
              <a:rPr lang="en-US" sz="2000"/>
              <a:t>ns</a:t>
            </a:r>
            <a:endParaRPr lang="en-US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6558507" y="2435886"/>
            <a:ext cx="57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5ns</a:t>
            </a:r>
          </a:p>
        </p:txBody>
      </p:sp>
      <p:cxnSp>
        <p:nvCxnSpPr>
          <p:cNvPr id="51" name="Straight Connector 50"/>
          <p:cNvCxnSpPr/>
          <p:nvPr/>
        </p:nvCxnSpPr>
        <p:spPr>
          <a:xfrm flipH="1">
            <a:off x="4179585" y="2433744"/>
            <a:ext cx="45340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503972" y="2201589"/>
            <a:ext cx="763226" cy="655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/>
              <a:t>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828358" y="2130394"/>
            <a:ext cx="763226" cy="742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A</a:t>
            </a:r>
          </a:p>
        </p:txBody>
      </p:sp>
      <p:cxnSp>
        <p:nvCxnSpPr>
          <p:cNvPr id="54" name="Straight Connector 53"/>
          <p:cNvCxnSpPr/>
          <p:nvPr/>
        </p:nvCxnSpPr>
        <p:spPr>
          <a:xfrm flipH="1">
            <a:off x="3772690" y="1521076"/>
            <a:ext cx="8602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reeform 55"/>
          <p:cNvSpPr/>
          <p:nvPr/>
        </p:nvSpPr>
        <p:spPr>
          <a:xfrm>
            <a:off x="2228753" y="622164"/>
            <a:ext cx="4130045" cy="1273530"/>
          </a:xfrm>
          <a:custGeom>
            <a:avLst/>
            <a:gdLst>
              <a:gd name="connsiteX0" fmla="*/ 2197915 w 2910980"/>
              <a:gd name="connsiteY0" fmla="*/ 897622 h 897622"/>
              <a:gd name="connsiteX1" fmla="*/ 2910980 w 2910980"/>
              <a:gd name="connsiteY1" fmla="*/ 897622 h 897622"/>
              <a:gd name="connsiteX2" fmla="*/ 2910980 w 2910980"/>
              <a:gd name="connsiteY2" fmla="*/ 0 h 897622"/>
              <a:gd name="connsiteX3" fmla="*/ 0 w 2910980"/>
              <a:gd name="connsiteY3" fmla="*/ 0 h 897622"/>
              <a:gd name="connsiteX4" fmla="*/ 0 w 2910980"/>
              <a:gd name="connsiteY4" fmla="*/ 629174 h 897622"/>
              <a:gd name="connsiteX5" fmla="*/ 327170 w 2910980"/>
              <a:gd name="connsiteY5" fmla="*/ 629174 h 897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10980" h="897622">
                <a:moveTo>
                  <a:pt x="2197915" y="897622"/>
                </a:moveTo>
                <a:lnTo>
                  <a:pt x="2910980" y="897622"/>
                </a:lnTo>
                <a:lnTo>
                  <a:pt x="2910980" y="0"/>
                </a:lnTo>
                <a:lnTo>
                  <a:pt x="0" y="0"/>
                </a:lnTo>
                <a:lnTo>
                  <a:pt x="0" y="629174"/>
                </a:lnTo>
                <a:lnTo>
                  <a:pt x="327170" y="629174"/>
                </a:ln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64147" y="1326386"/>
            <a:ext cx="382131" cy="38213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2691575" y="1132060"/>
            <a:ext cx="1081113" cy="1081112"/>
            <a:chOff x="3505199" y="1866900"/>
            <a:chExt cx="1447802" cy="1447800"/>
          </a:xfrm>
        </p:grpSpPr>
        <p:grpSp>
          <p:nvGrpSpPr>
            <p:cNvPr id="57" name="Group 56"/>
            <p:cNvGrpSpPr/>
            <p:nvPr/>
          </p:nvGrpSpPr>
          <p:grpSpPr>
            <a:xfrm>
              <a:off x="3505200" y="1866900"/>
              <a:ext cx="1447800" cy="1447800"/>
              <a:chOff x="3962400" y="1333500"/>
              <a:chExt cx="762000" cy="762000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3962400" y="1333500"/>
                <a:ext cx="762000" cy="762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Isosceles Triangle 6"/>
              <p:cNvSpPr/>
              <p:nvPr/>
            </p:nvSpPr>
            <p:spPr>
              <a:xfrm rot="5400000">
                <a:off x="3930122" y="1833246"/>
                <a:ext cx="184874" cy="120316"/>
              </a:xfrm>
              <a:prstGeom prst="triangl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3505199" y="1959713"/>
              <a:ext cx="601508" cy="7006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/>
                <a:t>D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340761" y="1964792"/>
              <a:ext cx="612240" cy="7006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/>
                <a:t>Q</a:t>
              </a:r>
            </a:p>
          </p:txBody>
        </p:sp>
      </p:grpSp>
      <p:sp>
        <p:nvSpPr>
          <p:cNvPr id="50" name="Flowchart: Manual Operation 5"/>
          <p:cNvSpPr/>
          <p:nvPr/>
        </p:nvSpPr>
        <p:spPr>
          <a:xfrm rot="16200000">
            <a:off x="4176515" y="1539350"/>
            <a:ext cx="1597354" cy="684409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45 h 10045"/>
              <a:gd name="connsiteX1" fmla="*/ 4870 w 10000"/>
              <a:gd name="connsiteY1" fmla="*/ 0 h 10045"/>
              <a:gd name="connsiteX2" fmla="*/ 10000 w 10000"/>
              <a:gd name="connsiteY2" fmla="*/ 45 h 10045"/>
              <a:gd name="connsiteX3" fmla="*/ 8000 w 10000"/>
              <a:gd name="connsiteY3" fmla="*/ 10045 h 10045"/>
              <a:gd name="connsiteX4" fmla="*/ 2000 w 10000"/>
              <a:gd name="connsiteY4" fmla="*/ 10045 h 10045"/>
              <a:gd name="connsiteX5" fmla="*/ 0 w 10000"/>
              <a:gd name="connsiteY5" fmla="*/ 45 h 10045"/>
              <a:gd name="connsiteX0" fmla="*/ 0 w 10000"/>
              <a:gd name="connsiteY0" fmla="*/ 0 h 10000"/>
              <a:gd name="connsiteX1" fmla="*/ 4870 w 10000"/>
              <a:gd name="connsiteY1" fmla="*/ 48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2000 w 10000"/>
              <a:gd name="connsiteY4" fmla="*/ 10000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4870 w 10000"/>
              <a:gd name="connsiteY1" fmla="*/ 48 h 10000"/>
              <a:gd name="connsiteX2" fmla="*/ 5365 w 10000"/>
              <a:gd name="connsiteY2" fmla="*/ 1 h 10000"/>
              <a:gd name="connsiteX3" fmla="*/ 10000 w 10000"/>
              <a:gd name="connsiteY3" fmla="*/ 0 h 10000"/>
              <a:gd name="connsiteX4" fmla="*/ 8000 w 10000"/>
              <a:gd name="connsiteY4" fmla="*/ 10000 h 10000"/>
              <a:gd name="connsiteX5" fmla="*/ 2000 w 10000"/>
              <a:gd name="connsiteY5" fmla="*/ 10000 h 10000"/>
              <a:gd name="connsiteX6" fmla="*/ 0 w 10000"/>
              <a:gd name="connsiteY6" fmla="*/ 0 h 10000"/>
              <a:gd name="connsiteX0" fmla="*/ 0 w 10000"/>
              <a:gd name="connsiteY0" fmla="*/ 0 h 10000"/>
              <a:gd name="connsiteX1" fmla="*/ 4310 w 10000"/>
              <a:gd name="connsiteY1" fmla="*/ 1 h 10000"/>
              <a:gd name="connsiteX2" fmla="*/ 4870 w 10000"/>
              <a:gd name="connsiteY2" fmla="*/ 48 h 10000"/>
              <a:gd name="connsiteX3" fmla="*/ 5365 w 10000"/>
              <a:gd name="connsiteY3" fmla="*/ 1 h 10000"/>
              <a:gd name="connsiteX4" fmla="*/ 10000 w 10000"/>
              <a:gd name="connsiteY4" fmla="*/ 0 h 10000"/>
              <a:gd name="connsiteX5" fmla="*/ 8000 w 10000"/>
              <a:gd name="connsiteY5" fmla="*/ 10000 h 10000"/>
              <a:gd name="connsiteX6" fmla="*/ 2000 w 10000"/>
              <a:gd name="connsiteY6" fmla="*/ 10000 h 10000"/>
              <a:gd name="connsiteX7" fmla="*/ 0 w 10000"/>
              <a:gd name="connsiteY7" fmla="*/ 0 h 10000"/>
              <a:gd name="connsiteX0" fmla="*/ 0 w 10000"/>
              <a:gd name="connsiteY0" fmla="*/ 0 h 10000"/>
              <a:gd name="connsiteX1" fmla="*/ 4310 w 10000"/>
              <a:gd name="connsiteY1" fmla="*/ 1 h 10000"/>
              <a:gd name="connsiteX2" fmla="*/ 4896 w 10000"/>
              <a:gd name="connsiteY2" fmla="*/ 2594 h 10000"/>
              <a:gd name="connsiteX3" fmla="*/ 5365 w 10000"/>
              <a:gd name="connsiteY3" fmla="*/ 1 h 10000"/>
              <a:gd name="connsiteX4" fmla="*/ 10000 w 10000"/>
              <a:gd name="connsiteY4" fmla="*/ 0 h 10000"/>
              <a:gd name="connsiteX5" fmla="*/ 8000 w 10000"/>
              <a:gd name="connsiteY5" fmla="*/ 10000 h 10000"/>
              <a:gd name="connsiteX6" fmla="*/ 2000 w 10000"/>
              <a:gd name="connsiteY6" fmla="*/ 10000 h 10000"/>
              <a:gd name="connsiteX7" fmla="*/ 0 w 10000"/>
              <a:gd name="connsiteY7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4310" y="1"/>
                </a:lnTo>
                <a:lnTo>
                  <a:pt x="4896" y="2594"/>
                </a:lnTo>
                <a:lnTo>
                  <a:pt x="5365" y="1"/>
                </a:lnTo>
                <a:lnTo>
                  <a:pt x="10000" y="0"/>
                </a:lnTo>
                <a:lnTo>
                  <a:pt x="8000" y="10000"/>
                </a:lnTo>
                <a:lnTo>
                  <a:pt x="200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8668278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44444E-6 L 0.09219 0.00083 " pathEditMode="relative" rAng="0" ptsTypes="AA">
                                      <p:cBhvr>
                                        <p:cTn id="11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01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"/>
                            </p:stCondLst>
                            <p:childTnLst>
                              <p:par>
                                <p:cTn id="1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60" fill="hold">
                                          <p:stCondLst>
                                            <p:cond delay="6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6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60" fill="hold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6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219 0.00083 L 0.24271 0.00083 L 0.28577 0.06333 " pathEditMode="relative" rAng="0" ptsTypes="AAA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70" y="3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60" fill="hold">
                                          <p:stCondLst>
                                            <p:cond delay="6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6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60" fill="hold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6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576 0.06333 C 0.33299 0.06416 0.38177 0.06527 0.42951 0.06722 C 0.42153 0.04861 0.43299 -0.14223 0.42483 -0.15862 L -0.02309 -0.15612 C -0.02309 -0.10612 -0.02361 -0.05612 -0.02361 -0.00612 C -0.01701 -0.00334 0.00469 -0.00112 0.0118 0.00194 " pathEditMode="relative" rAng="0" ptsTypes="AAAAAA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81" y="-10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9" grpId="0" animBg="1"/>
      <p:bldP spid="9" grpId="1" animBg="1"/>
      <p:bldP spid="9" grpId="2" animBg="1"/>
      <p:bldP spid="5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Determining clock speed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495301"/>
                <a:ext cx="8763000" cy="4495799"/>
              </a:xfrm>
            </p:spPr>
            <p:txBody>
              <a:bodyPr/>
              <a:lstStyle/>
              <a:p>
                <a:r>
                  <a:rPr lang="en-US" dirty="0"/>
                  <a:t>it takes </a:t>
                </a:r>
                <a:r>
                  <a:rPr lang="en-US" b="1" dirty="0"/>
                  <a:t>5ns</a:t>
                </a:r>
                <a:r>
                  <a:rPr lang="en-US" dirty="0"/>
                  <a:t> for a signal to propagate through our circuit.</a:t>
                </a:r>
              </a:p>
              <a:p>
                <a:r>
                  <a:rPr lang="en-US" dirty="0"/>
                  <a:t>what is the </a:t>
                </a:r>
                <a:r>
                  <a:rPr lang="en-US" b="1" dirty="0"/>
                  <a:t>maximum speed</a:t>
                </a:r>
                <a:r>
                  <a:rPr lang="en-US" dirty="0"/>
                  <a:t> we can clock it?</a:t>
                </a:r>
              </a:p>
              <a:p>
                <a:pPr lvl="1"/>
                <a:r>
                  <a:rPr lang="en-US" dirty="0"/>
                  <a:t>if the time between clocks is </a:t>
                </a:r>
                <a:r>
                  <a:rPr lang="en-US" b="1" dirty="0"/>
                  <a:t>less than 5ns, </a:t>
                </a:r>
                <a:r>
                  <a:rPr lang="en-US" dirty="0"/>
                  <a:t>we'll clock the register </a:t>
                </a:r>
                <a:r>
                  <a:rPr lang="en-US" b="1" dirty="0"/>
                  <a:t>too early </a:t>
                </a:r>
                <a:r>
                  <a:rPr lang="en-US" dirty="0"/>
                  <a:t>(while the adder's outputs are </a:t>
                </a:r>
                <a:r>
                  <a:rPr lang="en-US" b="1" dirty="0"/>
                  <a:t>invalid</a:t>
                </a:r>
                <a:r>
                  <a:rPr lang="en-US" dirty="0"/>
                  <a:t>)</a:t>
                </a:r>
              </a:p>
              <a:p>
                <a:pPr lvl="1"/>
                <a:r>
                  <a:rPr lang="en-US" dirty="0"/>
                  <a:t>if the time between clocks is </a:t>
                </a:r>
                <a:r>
                  <a:rPr lang="en-US" b="1" i="1" dirty="0"/>
                  <a:t>more</a:t>
                </a:r>
                <a:r>
                  <a:rPr lang="en-US" b="1" dirty="0"/>
                  <a:t> than 5ns, </a:t>
                </a:r>
                <a:r>
                  <a:rPr lang="en-US" dirty="0"/>
                  <a:t>we’ll lose some performance but it’ll still work.</a:t>
                </a:r>
              </a:p>
              <a:p>
                <a:pPr lvl="1"/>
                <a:r>
                  <a:rPr lang="en-US" dirty="0"/>
                  <a:t>so the </a:t>
                </a:r>
                <a:r>
                  <a:rPr lang="en-US" b="1" dirty="0"/>
                  <a:t>maximum</a:t>
                </a:r>
                <a:r>
                  <a:rPr lang="en-US" dirty="0"/>
                  <a:t> speed is: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 charset="0"/>
                              <a:ea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𝟏𝟎</m:t>
                              </m:r>
                            </m:e>
                            <m:sup>
                              <m:r>
                                <a:rPr lang="en-US" sz="2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𝟗</m:t>
                              </m:r>
                            </m:sup>
                          </m:sSup>
                          <m:r>
                            <a:rPr lang="en-US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</m:t>
                          </m:r>
                        </m:den>
                      </m:f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sz="2800" b="1" i="1" smtClean="0">
                          <a:latin typeface="Cambria Math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</m:t>
                          </m:r>
                        </m:sup>
                      </m:sSup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8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𝐇𝐳</m:t>
                      </m:r>
                    </m:oMath>
                  </m:oMathPara>
                </a14:m>
                <a:endParaRPr lang="en-US" sz="2800" b="1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=</m:t>
                      </m:r>
                      <m:r>
                        <a:rPr lang="en-US" sz="2800" b="1" i="1" smtClean="0">
                          <a:latin typeface="Cambria Math" charset="0"/>
                          <a:ea typeface="Cambria Math" panose="02040503050406030204" pitchFamily="18" charset="0"/>
                        </a:rPr>
                        <m:t>𝟐𝟎𝟎</m:t>
                      </m:r>
                      <m:r>
                        <a:rPr lang="en-US" sz="28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𝐌𝐇𝐳</m:t>
                      </m:r>
                    </m:oMath>
                  </m:oMathPara>
                </a14:m>
                <a:endParaRPr lang="en-US" sz="2800" b="1" dirty="0">
                  <a:ea typeface="Cambria Math" panose="02040503050406030204" pitchFamily="18" charset="0"/>
                </a:endParaRPr>
              </a:p>
              <a:p>
                <a:r>
                  <a:rPr lang="en-US" dirty="0"/>
                  <a:t>to summarize, the </a:t>
                </a:r>
                <a:r>
                  <a:rPr lang="en-US" b="1" dirty="0"/>
                  <a:t>fastest we can clock a sequential circuit </a:t>
                </a:r>
                <a:r>
                  <a:rPr lang="en-US" dirty="0"/>
                  <a:t>is the </a:t>
                </a:r>
                <a:r>
                  <a:rPr lang="en-US" b="1" dirty="0">
                    <a:solidFill>
                      <a:srgbClr val="FF0000"/>
                    </a:solidFill>
                  </a:rPr>
                  <a:t>reciprocal of the critical path's propagation delay.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495301"/>
                <a:ext cx="8763000" cy="4495799"/>
              </a:xfrm>
              <a:blipFill>
                <a:blip r:embed="rId3"/>
                <a:stretch>
                  <a:fillRect l="-1014" t="-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525052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4B138-C036-0744-959F-2287CE3453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Maximum clock speed of a Single-Cycle CPU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3A7FFC-1B0B-CC43-985E-7C743D351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AA7D4C-FA90-1246-B530-6B69F8B29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52762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4008F-3F93-2745-8BF8-3C76F6707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critical path of…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2AF14-5864-7B41-9E30-33FC527A0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okay, that critical path stuff is all well and good but when you have a circuit like </a:t>
            </a:r>
            <a:r>
              <a:rPr lang="en-US" i="1" dirty="0"/>
              <a:t>this, </a:t>
            </a:r>
            <a:r>
              <a:rPr lang="en-US" dirty="0"/>
              <a:t>how do you even measure the critical path?</a:t>
            </a:r>
          </a:p>
          <a:p>
            <a:r>
              <a:rPr lang="en-US" dirty="0"/>
              <a:t>well, the paths through the CPU</a:t>
            </a:r>
            <a:br>
              <a:rPr lang="en-US" dirty="0"/>
            </a:br>
            <a:r>
              <a:rPr lang="en-US" dirty="0"/>
              <a:t>can </a:t>
            </a:r>
            <a:r>
              <a:rPr lang="en-US" b="1" dirty="0"/>
              <a:t>change</a:t>
            </a:r>
            <a:r>
              <a:rPr lang="en-US" dirty="0"/>
              <a:t> depending on</a:t>
            </a:r>
            <a:br>
              <a:rPr lang="en-US" dirty="0"/>
            </a:br>
            <a:r>
              <a:rPr lang="en-US" b="1" dirty="0"/>
              <a:t>which instruction</a:t>
            </a:r>
            <a:r>
              <a:rPr lang="en-US" dirty="0"/>
              <a:t> it is</a:t>
            </a:r>
            <a:br>
              <a:rPr lang="en-US" dirty="0"/>
            </a:br>
            <a:r>
              <a:rPr lang="en-US" dirty="0"/>
              <a:t>currently executing.</a:t>
            </a:r>
          </a:p>
          <a:p>
            <a:r>
              <a:rPr lang="en-US" dirty="0"/>
              <a:t>so, we will have to</a:t>
            </a:r>
            <a:br>
              <a:rPr lang="en-US" dirty="0"/>
            </a:br>
            <a:r>
              <a:rPr lang="en-US" dirty="0"/>
              <a:t>evaluate </a:t>
            </a:r>
            <a:r>
              <a:rPr lang="en-US" b="1" dirty="0"/>
              <a:t>every</a:t>
            </a:r>
            <a:br>
              <a:rPr lang="en-US" b="1" dirty="0"/>
            </a:br>
            <a:r>
              <a:rPr lang="en-US" b="1" dirty="0"/>
              <a:t>instruction</a:t>
            </a:r>
            <a:r>
              <a:rPr lang="en-US" dirty="0"/>
              <a:t> to see</a:t>
            </a:r>
            <a:br>
              <a:rPr lang="en-US" dirty="0"/>
            </a:br>
            <a:r>
              <a:rPr lang="en-US" dirty="0"/>
              <a:t>which one is the</a:t>
            </a:r>
            <a:br>
              <a:rPr lang="en-US" dirty="0"/>
            </a:br>
            <a:r>
              <a:rPr lang="en-US" dirty="0"/>
              <a:t>slowest.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B63459-68B8-434C-A869-4DACC36A9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B1F7CA-45E0-AF40-97FF-B95292248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29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D6CA841-6C4A-B34A-8EBF-CDA636EAA91A}"/>
              </a:ext>
            </a:extLst>
          </p:cNvPr>
          <p:cNvGrpSpPr/>
          <p:nvPr/>
        </p:nvGrpSpPr>
        <p:grpSpPr>
          <a:xfrm>
            <a:off x="2886646" y="1443254"/>
            <a:ext cx="6085114" cy="3909470"/>
            <a:chOff x="2886646" y="1443254"/>
            <a:chExt cx="6085114" cy="390947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14D8352-8497-594E-80C3-19F6FAEB40BE}"/>
                </a:ext>
              </a:extLst>
            </p:cNvPr>
            <p:cNvSpPr/>
            <p:nvPr/>
          </p:nvSpPr>
          <p:spPr>
            <a:xfrm>
              <a:off x="4127241" y="2408646"/>
              <a:ext cx="1071904" cy="1558359"/>
            </a:xfrm>
            <a:prstGeom prst="rect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b="1" dirty="0">
                  <a:solidFill>
                    <a:schemeClr val="bg1"/>
                  </a:solidFill>
                </a:rPr>
                <a:t>Register File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D36E7A5E-98E5-184A-972A-CE5C213AC16C}"/>
                </a:ext>
              </a:extLst>
            </p:cNvPr>
            <p:cNvCxnSpPr/>
            <p:nvPr/>
          </p:nvCxnSpPr>
          <p:spPr>
            <a:xfrm>
              <a:off x="5199145" y="2802789"/>
              <a:ext cx="1090551" cy="8877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79FB1D-DBFB-7642-B527-03D40E2EFA60}"/>
                </a:ext>
              </a:extLst>
            </p:cNvPr>
            <p:cNvSpPr txBox="1"/>
            <p:nvPr/>
          </p:nvSpPr>
          <p:spPr>
            <a:xfrm>
              <a:off x="4034818" y="4532349"/>
              <a:ext cx="12912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 err="1"/>
                <a:t>imm</a:t>
              </a:r>
              <a:r>
                <a:rPr lang="en-US" sz="1600" b="1" dirty="0"/>
                <a:t> field</a:t>
              </a:r>
            </a:p>
          </p:txBody>
        </p:sp>
        <p:sp>
          <p:nvSpPr>
            <p:cNvPr id="10" name="Flowchart: Manual Operation 5">
              <a:extLst>
                <a:ext uri="{FF2B5EF4-FFF2-40B4-BE49-F238E27FC236}">
                  <a16:creationId xmlns:a16="http://schemas.microsoft.com/office/drawing/2014/main" id="{FE3037AC-0938-E44B-A5E6-61D669C998D9}"/>
                </a:ext>
              </a:extLst>
            </p:cNvPr>
            <p:cNvSpPr/>
            <p:nvPr/>
          </p:nvSpPr>
          <p:spPr>
            <a:xfrm rot="16200000">
              <a:off x="5799052" y="2770341"/>
              <a:ext cx="1854533" cy="873244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45 h 10045"/>
                <a:gd name="connsiteX1" fmla="*/ 4870 w 10000"/>
                <a:gd name="connsiteY1" fmla="*/ 0 h 10045"/>
                <a:gd name="connsiteX2" fmla="*/ 10000 w 10000"/>
                <a:gd name="connsiteY2" fmla="*/ 45 h 10045"/>
                <a:gd name="connsiteX3" fmla="*/ 8000 w 10000"/>
                <a:gd name="connsiteY3" fmla="*/ 10045 h 10045"/>
                <a:gd name="connsiteX4" fmla="*/ 2000 w 10000"/>
                <a:gd name="connsiteY4" fmla="*/ 10045 h 10045"/>
                <a:gd name="connsiteX5" fmla="*/ 0 w 10000"/>
                <a:gd name="connsiteY5" fmla="*/ 45 h 10045"/>
                <a:gd name="connsiteX0" fmla="*/ 0 w 10000"/>
                <a:gd name="connsiteY0" fmla="*/ 0 h 10000"/>
                <a:gd name="connsiteX1" fmla="*/ 4870 w 10000"/>
                <a:gd name="connsiteY1" fmla="*/ 48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2000 w 10000"/>
                <a:gd name="connsiteY4" fmla="*/ 10000 h 10000"/>
                <a:gd name="connsiteX5" fmla="*/ 0 w 10000"/>
                <a:gd name="connsiteY5" fmla="*/ 0 h 10000"/>
                <a:gd name="connsiteX0" fmla="*/ 0 w 10000"/>
                <a:gd name="connsiteY0" fmla="*/ 0 h 10000"/>
                <a:gd name="connsiteX1" fmla="*/ 4870 w 10000"/>
                <a:gd name="connsiteY1" fmla="*/ 48 h 10000"/>
                <a:gd name="connsiteX2" fmla="*/ 5365 w 10000"/>
                <a:gd name="connsiteY2" fmla="*/ 1 h 10000"/>
                <a:gd name="connsiteX3" fmla="*/ 10000 w 10000"/>
                <a:gd name="connsiteY3" fmla="*/ 0 h 10000"/>
                <a:gd name="connsiteX4" fmla="*/ 8000 w 10000"/>
                <a:gd name="connsiteY4" fmla="*/ 10000 h 10000"/>
                <a:gd name="connsiteX5" fmla="*/ 2000 w 10000"/>
                <a:gd name="connsiteY5" fmla="*/ 10000 h 10000"/>
                <a:gd name="connsiteX6" fmla="*/ 0 w 10000"/>
                <a:gd name="connsiteY6" fmla="*/ 0 h 10000"/>
                <a:gd name="connsiteX0" fmla="*/ 0 w 10000"/>
                <a:gd name="connsiteY0" fmla="*/ 0 h 10000"/>
                <a:gd name="connsiteX1" fmla="*/ 4310 w 10000"/>
                <a:gd name="connsiteY1" fmla="*/ 1 h 10000"/>
                <a:gd name="connsiteX2" fmla="*/ 4870 w 10000"/>
                <a:gd name="connsiteY2" fmla="*/ 48 h 10000"/>
                <a:gd name="connsiteX3" fmla="*/ 5365 w 10000"/>
                <a:gd name="connsiteY3" fmla="*/ 1 h 10000"/>
                <a:gd name="connsiteX4" fmla="*/ 10000 w 10000"/>
                <a:gd name="connsiteY4" fmla="*/ 0 h 10000"/>
                <a:gd name="connsiteX5" fmla="*/ 8000 w 10000"/>
                <a:gd name="connsiteY5" fmla="*/ 10000 h 10000"/>
                <a:gd name="connsiteX6" fmla="*/ 2000 w 10000"/>
                <a:gd name="connsiteY6" fmla="*/ 1000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4310 w 10000"/>
                <a:gd name="connsiteY1" fmla="*/ 1 h 10000"/>
                <a:gd name="connsiteX2" fmla="*/ 4896 w 10000"/>
                <a:gd name="connsiteY2" fmla="*/ 2594 h 10000"/>
                <a:gd name="connsiteX3" fmla="*/ 5365 w 10000"/>
                <a:gd name="connsiteY3" fmla="*/ 1 h 10000"/>
                <a:gd name="connsiteX4" fmla="*/ 10000 w 10000"/>
                <a:gd name="connsiteY4" fmla="*/ 0 h 10000"/>
                <a:gd name="connsiteX5" fmla="*/ 8000 w 10000"/>
                <a:gd name="connsiteY5" fmla="*/ 10000 h 10000"/>
                <a:gd name="connsiteX6" fmla="*/ 2000 w 10000"/>
                <a:gd name="connsiteY6" fmla="*/ 10000 h 10000"/>
                <a:gd name="connsiteX7" fmla="*/ 0 w 10000"/>
                <a:gd name="connsiteY7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lnTo>
                    <a:pt x="4310" y="1"/>
                  </a:lnTo>
                  <a:lnTo>
                    <a:pt x="4896" y="2594"/>
                  </a:lnTo>
                  <a:lnTo>
                    <a:pt x="5365" y="1"/>
                  </a:lnTo>
                  <a:lnTo>
                    <a:pt x="10000" y="0"/>
                  </a:lnTo>
                  <a:lnTo>
                    <a:pt x="8000" y="10000"/>
                  </a:lnTo>
                  <a:lnTo>
                    <a:pt x="2000" y="1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2000" b="1" dirty="0">
                <a:solidFill>
                  <a:schemeClr val="bg1"/>
                </a:solidFill>
              </a:endParaRPr>
            </a:p>
            <a:p>
              <a:pPr algn="ctr"/>
              <a:endParaRPr lang="en-US" sz="2000" b="1" dirty="0">
                <a:solidFill>
                  <a:schemeClr val="bg1"/>
                </a:solidFill>
              </a:endParaRPr>
            </a:p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ALU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2F801C63-4775-BA40-A1F2-626711848BE1}"/>
                </a:ext>
              </a:extLst>
            </p:cNvPr>
            <p:cNvGrpSpPr/>
            <p:nvPr/>
          </p:nvGrpSpPr>
          <p:grpSpPr>
            <a:xfrm>
              <a:off x="5911190" y="1790058"/>
              <a:ext cx="1681519" cy="369332"/>
              <a:chOff x="5854830" y="1554474"/>
              <a:chExt cx="1681519" cy="369332"/>
            </a:xfrm>
          </p:grpSpPr>
          <p:cxnSp>
            <p:nvCxnSpPr>
              <p:cNvPr id="46" name="Straight Arrow Connector 45">
                <a:extLst>
                  <a:ext uri="{FF2B5EF4-FFF2-40B4-BE49-F238E27FC236}">
                    <a16:creationId xmlns:a16="http://schemas.microsoft.com/office/drawing/2014/main" id="{747B180C-37CA-5344-9E3C-354624F254DD}"/>
                  </a:ext>
                </a:extLst>
              </p:cNvPr>
              <p:cNvCxnSpPr/>
              <p:nvPr/>
            </p:nvCxnSpPr>
            <p:spPr>
              <a:xfrm flipV="1">
                <a:off x="7106581" y="1759558"/>
                <a:ext cx="429768" cy="0"/>
              </a:xfrm>
              <a:prstGeom prst="straightConnector1">
                <a:avLst/>
              </a:prstGeom>
              <a:ln w="38100"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52C2D756-63A9-B242-8435-DFEAA0CC4BFA}"/>
                  </a:ext>
                </a:extLst>
              </p:cNvPr>
              <p:cNvSpPr txBox="1"/>
              <p:nvPr/>
            </p:nvSpPr>
            <p:spPr>
              <a:xfrm>
                <a:off x="5854830" y="1554474"/>
                <a:ext cx="13116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i="1" dirty="0" err="1">
                    <a:solidFill>
                      <a:srgbClr val="00B0F0"/>
                    </a:solidFill>
                  </a:rPr>
                  <a:t>MemWrite</a:t>
                </a:r>
                <a:endParaRPr lang="en-US" sz="1800" b="1" i="1" dirty="0">
                  <a:solidFill>
                    <a:srgbClr val="00B0F0"/>
                  </a:solidFill>
                </a:endParaRPr>
              </a:p>
            </p:txBody>
          </p:sp>
        </p:grpSp>
        <p:cxnSp>
          <p:nvCxnSpPr>
            <p:cNvPr id="12" name="Straight Arrow Connector 32">
              <a:extLst>
                <a:ext uri="{FF2B5EF4-FFF2-40B4-BE49-F238E27FC236}">
                  <a16:creationId xmlns:a16="http://schemas.microsoft.com/office/drawing/2014/main" id="{B9F15A57-56DA-D245-A683-7B5117D3F623}"/>
                </a:ext>
              </a:extLst>
            </p:cNvPr>
            <p:cNvCxnSpPr/>
            <p:nvPr/>
          </p:nvCxnSpPr>
          <p:spPr>
            <a:xfrm>
              <a:off x="5192371" y="3383620"/>
              <a:ext cx="479901" cy="218062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27">
              <a:extLst>
                <a:ext uri="{FF2B5EF4-FFF2-40B4-BE49-F238E27FC236}">
                  <a16:creationId xmlns:a16="http://schemas.microsoft.com/office/drawing/2014/main" id="{E6F0AE88-55F2-474A-ACDB-6AAF7100565F}"/>
                </a:ext>
              </a:extLst>
            </p:cNvPr>
            <p:cNvCxnSpPr/>
            <p:nvPr/>
          </p:nvCxnSpPr>
          <p:spPr>
            <a:xfrm flipV="1">
              <a:off x="5203812" y="3967005"/>
              <a:ext cx="479903" cy="724422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rapezoid 13">
              <a:extLst>
                <a:ext uri="{FF2B5EF4-FFF2-40B4-BE49-F238E27FC236}">
                  <a16:creationId xmlns:a16="http://schemas.microsoft.com/office/drawing/2014/main" id="{B15815E0-B84C-074A-ACB1-C889677BB546}"/>
                </a:ext>
              </a:extLst>
            </p:cNvPr>
            <p:cNvSpPr/>
            <p:nvPr/>
          </p:nvSpPr>
          <p:spPr>
            <a:xfrm rot="5400000">
              <a:off x="5490852" y="3594463"/>
              <a:ext cx="777514" cy="414674"/>
            </a:xfrm>
            <a:prstGeom prst="trapezoid">
              <a:avLst>
                <a:gd name="adj" fmla="val 37651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F9C7F63-6C23-3B4A-9ED8-9879A42FC99C}"/>
                </a:ext>
              </a:extLst>
            </p:cNvPr>
            <p:cNvGrpSpPr/>
            <p:nvPr/>
          </p:nvGrpSpPr>
          <p:grpSpPr>
            <a:xfrm>
              <a:off x="5489783" y="4095099"/>
              <a:ext cx="1020353" cy="856223"/>
              <a:chOff x="4239849" y="3909145"/>
              <a:chExt cx="1020353" cy="856223"/>
            </a:xfrm>
          </p:grpSpPr>
          <p:cxnSp>
            <p:nvCxnSpPr>
              <p:cNvPr id="44" name="Straight Arrow Connector 43">
                <a:extLst>
                  <a:ext uri="{FF2B5EF4-FFF2-40B4-BE49-F238E27FC236}">
                    <a16:creationId xmlns:a16="http://schemas.microsoft.com/office/drawing/2014/main" id="{3A39C778-F748-F241-8812-4F61D857C005}"/>
                  </a:ext>
                </a:extLst>
              </p:cNvPr>
              <p:cNvCxnSpPr/>
              <p:nvPr/>
            </p:nvCxnSpPr>
            <p:spPr>
              <a:xfrm flipV="1">
                <a:off x="4629675" y="3909145"/>
                <a:ext cx="0" cy="509771"/>
              </a:xfrm>
              <a:prstGeom prst="straightConnector1">
                <a:avLst/>
              </a:prstGeom>
              <a:ln w="38100"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6065CBAE-28DF-644E-9CC4-4A786227A92F}"/>
                  </a:ext>
                </a:extLst>
              </p:cNvPr>
              <p:cNvSpPr txBox="1"/>
              <p:nvPr/>
            </p:nvSpPr>
            <p:spPr>
              <a:xfrm>
                <a:off x="4239849" y="4396036"/>
                <a:ext cx="10203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i="1" dirty="0" err="1">
                    <a:solidFill>
                      <a:srgbClr val="00B0F0"/>
                    </a:solidFill>
                  </a:rPr>
                  <a:t>ALUSrc</a:t>
                </a:r>
                <a:endParaRPr lang="en-US" sz="1800" b="1" i="1" dirty="0">
                  <a:solidFill>
                    <a:srgbClr val="00B0F0"/>
                  </a:solidFill>
                </a:endParaRPr>
              </a:p>
            </p:txBody>
          </p:sp>
        </p:grp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5AEBE291-096E-7448-B7BF-DA6ADC437736}"/>
                </a:ext>
              </a:extLst>
            </p:cNvPr>
            <p:cNvCxnSpPr/>
            <p:nvPr/>
          </p:nvCxnSpPr>
          <p:spPr>
            <a:xfrm flipV="1">
              <a:off x="6086946" y="3821132"/>
              <a:ext cx="187574" cy="863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8C22347D-4DB1-4B40-9C25-2E28AC25D85C}"/>
                </a:ext>
              </a:extLst>
            </p:cNvPr>
            <p:cNvGrpSpPr/>
            <p:nvPr/>
          </p:nvGrpSpPr>
          <p:grpSpPr>
            <a:xfrm>
              <a:off x="6468046" y="3887030"/>
              <a:ext cx="976092" cy="886359"/>
              <a:chOff x="5218774" y="3743523"/>
              <a:chExt cx="976092" cy="886359"/>
            </a:xfrm>
          </p:grpSpPr>
          <p:cxnSp>
            <p:nvCxnSpPr>
              <p:cNvPr id="42" name="Straight Arrow Connector 41">
                <a:extLst>
                  <a:ext uri="{FF2B5EF4-FFF2-40B4-BE49-F238E27FC236}">
                    <a16:creationId xmlns:a16="http://schemas.microsoft.com/office/drawing/2014/main" id="{AA1AA649-E530-F54C-9939-83C81F50BDA6}"/>
                  </a:ext>
                </a:extLst>
              </p:cNvPr>
              <p:cNvCxnSpPr/>
              <p:nvPr/>
            </p:nvCxnSpPr>
            <p:spPr>
              <a:xfrm flipV="1">
                <a:off x="5579085" y="3743523"/>
                <a:ext cx="0" cy="568468"/>
              </a:xfrm>
              <a:prstGeom prst="straightConnector1">
                <a:avLst/>
              </a:prstGeom>
              <a:ln w="38100"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3519EF22-B7F3-BD48-A843-C491CBE5118A}"/>
                  </a:ext>
                </a:extLst>
              </p:cNvPr>
              <p:cNvSpPr txBox="1"/>
              <p:nvPr/>
            </p:nvSpPr>
            <p:spPr>
              <a:xfrm>
                <a:off x="5218774" y="4260550"/>
                <a:ext cx="9760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b="1" i="1" dirty="0" err="1">
                    <a:solidFill>
                      <a:srgbClr val="00B0F0"/>
                    </a:solidFill>
                  </a:rPr>
                  <a:t>ALUOp</a:t>
                </a:r>
                <a:endParaRPr lang="en-US" sz="1800" b="1" i="1" dirty="0">
                  <a:solidFill>
                    <a:srgbClr val="00B0F0"/>
                  </a:solidFill>
                </a:endParaRPr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F1C469DC-7962-6E48-950C-9FA0A77BB2DF}"/>
                </a:ext>
              </a:extLst>
            </p:cNvPr>
            <p:cNvGrpSpPr/>
            <p:nvPr/>
          </p:nvGrpSpPr>
          <p:grpSpPr>
            <a:xfrm>
              <a:off x="3186246" y="2345365"/>
              <a:ext cx="947121" cy="369332"/>
              <a:chOff x="3129886" y="2109781"/>
              <a:chExt cx="947121" cy="369332"/>
            </a:xfrm>
          </p:grpSpPr>
          <p:cxnSp>
            <p:nvCxnSpPr>
              <p:cNvPr id="40" name="Straight Arrow Connector 39">
                <a:extLst>
                  <a:ext uri="{FF2B5EF4-FFF2-40B4-BE49-F238E27FC236}">
                    <a16:creationId xmlns:a16="http://schemas.microsoft.com/office/drawing/2014/main" id="{584F8170-11D8-F644-B4F3-23CD51F982C0}"/>
                  </a:ext>
                </a:extLst>
              </p:cNvPr>
              <p:cNvCxnSpPr/>
              <p:nvPr/>
            </p:nvCxnSpPr>
            <p:spPr>
              <a:xfrm flipV="1">
                <a:off x="3704464" y="2297406"/>
                <a:ext cx="372543" cy="1178"/>
              </a:xfrm>
              <a:prstGeom prst="straightConnector1">
                <a:avLst/>
              </a:prstGeom>
              <a:ln w="38100"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C00C7EB-EE81-5C4F-91ED-3000A56563D1}"/>
                  </a:ext>
                </a:extLst>
              </p:cNvPr>
              <p:cNvSpPr txBox="1"/>
              <p:nvPr/>
            </p:nvSpPr>
            <p:spPr>
              <a:xfrm>
                <a:off x="3129886" y="2109781"/>
                <a:ext cx="6585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i="1" dirty="0" err="1">
                    <a:solidFill>
                      <a:srgbClr val="00B0F0"/>
                    </a:solidFill>
                  </a:rPr>
                  <a:t>rd</a:t>
                </a:r>
                <a:endParaRPr lang="en-US" sz="1800" b="1" i="1" dirty="0">
                  <a:solidFill>
                    <a:srgbClr val="00B0F0"/>
                  </a:solidFill>
                </a:endParaRP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E6AC2DD7-3DE0-A842-955A-4936AF6FDAB7}"/>
                </a:ext>
              </a:extLst>
            </p:cNvPr>
            <p:cNvGrpSpPr/>
            <p:nvPr/>
          </p:nvGrpSpPr>
          <p:grpSpPr>
            <a:xfrm>
              <a:off x="3827881" y="1681974"/>
              <a:ext cx="1268218" cy="716936"/>
              <a:chOff x="2577947" y="1496020"/>
              <a:chExt cx="1268218" cy="716936"/>
            </a:xfrm>
          </p:grpSpPr>
          <p:cxnSp>
            <p:nvCxnSpPr>
              <p:cNvPr id="38" name="Straight Arrow Connector 37">
                <a:extLst>
                  <a:ext uri="{FF2B5EF4-FFF2-40B4-BE49-F238E27FC236}">
                    <a16:creationId xmlns:a16="http://schemas.microsoft.com/office/drawing/2014/main" id="{11D09C72-E9AA-1845-BBFA-2745761E3E2C}"/>
                  </a:ext>
                </a:extLst>
              </p:cNvPr>
              <p:cNvCxnSpPr/>
              <p:nvPr/>
            </p:nvCxnSpPr>
            <p:spPr>
              <a:xfrm>
                <a:off x="3226026" y="1813199"/>
                <a:ext cx="0" cy="399757"/>
              </a:xfrm>
              <a:prstGeom prst="straightConnector1">
                <a:avLst/>
              </a:prstGeom>
              <a:ln w="38100"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9BDCD09F-37A5-8C4B-86F8-5C57969B27E0}"/>
                  </a:ext>
                </a:extLst>
              </p:cNvPr>
              <p:cNvSpPr txBox="1"/>
              <p:nvPr/>
            </p:nvSpPr>
            <p:spPr>
              <a:xfrm>
                <a:off x="2577947" y="1496020"/>
                <a:ext cx="12682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i="1" dirty="0" err="1">
                    <a:solidFill>
                      <a:srgbClr val="00B0F0"/>
                    </a:solidFill>
                  </a:rPr>
                  <a:t>RegWrite</a:t>
                </a:r>
                <a:endParaRPr lang="en-US" sz="1600" b="1" i="1" dirty="0">
                  <a:solidFill>
                    <a:srgbClr val="00B0F0"/>
                  </a:solidFill>
                </a:endParaRPr>
              </a:p>
            </p:txBody>
          </p:sp>
        </p:grpSp>
        <p:sp>
          <p:nvSpPr>
            <p:cNvPr id="20" name="Trapezoid 19">
              <a:extLst>
                <a:ext uri="{FF2B5EF4-FFF2-40B4-BE49-F238E27FC236}">
                  <a16:creationId xmlns:a16="http://schemas.microsoft.com/office/drawing/2014/main" id="{B30E32AB-E21E-7248-8E93-5809C7A30343}"/>
                </a:ext>
              </a:extLst>
            </p:cNvPr>
            <p:cNvSpPr/>
            <p:nvPr/>
          </p:nvSpPr>
          <p:spPr>
            <a:xfrm rot="5400000">
              <a:off x="3162327" y="3476043"/>
              <a:ext cx="712338" cy="379914"/>
            </a:xfrm>
            <a:prstGeom prst="trapezoid">
              <a:avLst>
                <a:gd name="adj" fmla="val 37651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00D95DD9-AD4D-3C4B-9540-E14835AF5D2F}"/>
                </a:ext>
              </a:extLst>
            </p:cNvPr>
            <p:cNvGrpSpPr/>
            <p:nvPr/>
          </p:nvGrpSpPr>
          <p:grpSpPr>
            <a:xfrm>
              <a:off x="2960040" y="3921660"/>
              <a:ext cx="1595902" cy="568269"/>
              <a:chOff x="1710106" y="3735706"/>
              <a:chExt cx="1595902" cy="568269"/>
            </a:xfrm>
          </p:grpSpPr>
          <p:cxnSp>
            <p:nvCxnSpPr>
              <p:cNvPr id="36" name="Straight Arrow Connector 35">
                <a:extLst>
                  <a:ext uri="{FF2B5EF4-FFF2-40B4-BE49-F238E27FC236}">
                    <a16:creationId xmlns:a16="http://schemas.microsoft.com/office/drawing/2014/main" id="{715B5DF7-6F25-7A48-B544-B03958E690F3}"/>
                  </a:ext>
                </a:extLst>
              </p:cNvPr>
              <p:cNvCxnSpPr/>
              <p:nvPr/>
            </p:nvCxnSpPr>
            <p:spPr>
              <a:xfrm flipH="1" flipV="1">
                <a:off x="2278994" y="3735706"/>
                <a:ext cx="8701" cy="251821"/>
              </a:xfrm>
              <a:prstGeom prst="straightConnector1">
                <a:avLst/>
              </a:prstGeom>
              <a:ln w="38100"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CA482585-FB32-F342-BEA7-6FF8EA09A451}"/>
                  </a:ext>
                </a:extLst>
              </p:cNvPr>
              <p:cNvSpPr txBox="1"/>
              <p:nvPr/>
            </p:nvSpPr>
            <p:spPr>
              <a:xfrm>
                <a:off x="1710106" y="3934643"/>
                <a:ext cx="159590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i="1" dirty="0" err="1">
                    <a:solidFill>
                      <a:srgbClr val="00B0F0"/>
                    </a:solidFill>
                  </a:rPr>
                  <a:t>RegDataSrc</a:t>
                </a:r>
                <a:endParaRPr lang="en-US" sz="1800" b="1" i="1" dirty="0">
                  <a:solidFill>
                    <a:srgbClr val="00B0F0"/>
                  </a:solidFill>
                </a:endParaRPr>
              </a:p>
            </p:txBody>
          </p:sp>
        </p:grpSp>
        <p:cxnSp>
          <p:nvCxnSpPr>
            <p:cNvPr id="22" name="Straight Arrow Connector 36">
              <a:extLst>
                <a:ext uri="{FF2B5EF4-FFF2-40B4-BE49-F238E27FC236}">
                  <a16:creationId xmlns:a16="http://schemas.microsoft.com/office/drawing/2014/main" id="{BE52EBD3-3A07-DA42-8A63-7F6472920838}"/>
                </a:ext>
              </a:extLst>
            </p:cNvPr>
            <p:cNvCxnSpPr/>
            <p:nvPr/>
          </p:nvCxnSpPr>
          <p:spPr>
            <a:xfrm>
              <a:off x="3706076" y="3669500"/>
              <a:ext cx="43667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ADD9BC5B-EC5A-BF4D-B7B1-BD3D316E67C0}"/>
                </a:ext>
              </a:extLst>
            </p:cNvPr>
            <p:cNvGrpSpPr/>
            <p:nvPr/>
          </p:nvGrpSpPr>
          <p:grpSpPr>
            <a:xfrm>
              <a:off x="3175450" y="2595784"/>
              <a:ext cx="947121" cy="369332"/>
              <a:chOff x="3119090" y="2360200"/>
              <a:chExt cx="947121" cy="369332"/>
            </a:xfrm>
          </p:grpSpPr>
          <p:cxnSp>
            <p:nvCxnSpPr>
              <p:cNvPr id="34" name="Straight Arrow Connector 33">
                <a:extLst>
                  <a:ext uri="{FF2B5EF4-FFF2-40B4-BE49-F238E27FC236}">
                    <a16:creationId xmlns:a16="http://schemas.microsoft.com/office/drawing/2014/main" id="{0B65E92C-6E51-2A46-97B3-A296A51F7FC4}"/>
                  </a:ext>
                </a:extLst>
              </p:cNvPr>
              <p:cNvCxnSpPr/>
              <p:nvPr/>
            </p:nvCxnSpPr>
            <p:spPr>
              <a:xfrm flipV="1">
                <a:off x="3693668" y="2547825"/>
                <a:ext cx="372543" cy="1178"/>
              </a:xfrm>
              <a:prstGeom prst="straightConnector1">
                <a:avLst/>
              </a:prstGeom>
              <a:ln w="38100"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EEA893F-A041-304D-A448-DEFC7AD68631}"/>
                  </a:ext>
                </a:extLst>
              </p:cNvPr>
              <p:cNvSpPr txBox="1"/>
              <p:nvPr/>
            </p:nvSpPr>
            <p:spPr>
              <a:xfrm>
                <a:off x="3119090" y="2360200"/>
                <a:ext cx="6585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i="1" dirty="0" err="1">
                    <a:solidFill>
                      <a:srgbClr val="00B0F0"/>
                    </a:solidFill>
                  </a:rPr>
                  <a:t>rs</a:t>
                </a:r>
                <a:endParaRPr lang="en-US" sz="1800" b="1" i="1" dirty="0">
                  <a:solidFill>
                    <a:srgbClr val="00B0F0"/>
                  </a:solidFill>
                </a:endParaRP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486330F4-BCF3-574A-B056-1D75823E462D}"/>
                </a:ext>
              </a:extLst>
            </p:cNvPr>
            <p:cNvGrpSpPr/>
            <p:nvPr/>
          </p:nvGrpSpPr>
          <p:grpSpPr>
            <a:xfrm>
              <a:off x="3169685" y="2845241"/>
              <a:ext cx="947121" cy="369332"/>
              <a:chOff x="3113325" y="2609657"/>
              <a:chExt cx="947121" cy="369332"/>
            </a:xfrm>
          </p:grpSpPr>
          <p:cxnSp>
            <p:nvCxnSpPr>
              <p:cNvPr id="32" name="Straight Arrow Connector 31">
                <a:extLst>
                  <a:ext uri="{FF2B5EF4-FFF2-40B4-BE49-F238E27FC236}">
                    <a16:creationId xmlns:a16="http://schemas.microsoft.com/office/drawing/2014/main" id="{52904F9A-B481-0940-9A81-493006530E70}"/>
                  </a:ext>
                </a:extLst>
              </p:cNvPr>
              <p:cNvCxnSpPr/>
              <p:nvPr/>
            </p:nvCxnSpPr>
            <p:spPr>
              <a:xfrm flipV="1">
                <a:off x="3687903" y="2797282"/>
                <a:ext cx="372543" cy="1178"/>
              </a:xfrm>
              <a:prstGeom prst="straightConnector1">
                <a:avLst/>
              </a:prstGeom>
              <a:ln w="38100"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06739F1-0996-CA4B-97B4-35D0BD50ADCB}"/>
                  </a:ext>
                </a:extLst>
              </p:cNvPr>
              <p:cNvSpPr txBox="1"/>
              <p:nvPr/>
            </p:nvSpPr>
            <p:spPr>
              <a:xfrm>
                <a:off x="3113325" y="2609657"/>
                <a:ext cx="6585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i="1" dirty="0" err="1">
                    <a:solidFill>
                      <a:srgbClr val="00B0F0"/>
                    </a:solidFill>
                  </a:rPr>
                  <a:t>rt</a:t>
                </a:r>
                <a:endParaRPr lang="en-US" sz="1800" b="1" i="1" dirty="0">
                  <a:solidFill>
                    <a:srgbClr val="00B0F0"/>
                  </a:solidFill>
                </a:endParaRPr>
              </a:p>
            </p:txBody>
          </p:sp>
        </p:grpSp>
        <p:cxnSp>
          <p:nvCxnSpPr>
            <p:cNvPr id="25" name="Straight Arrow Connector 27">
              <a:extLst>
                <a:ext uri="{FF2B5EF4-FFF2-40B4-BE49-F238E27FC236}">
                  <a16:creationId xmlns:a16="http://schemas.microsoft.com/office/drawing/2014/main" id="{6F56807F-11D5-5944-B649-59DDBA4197E2}"/>
                </a:ext>
              </a:extLst>
            </p:cNvPr>
            <p:cNvCxnSpPr/>
            <p:nvPr/>
          </p:nvCxnSpPr>
          <p:spPr>
            <a:xfrm flipV="1">
              <a:off x="7162941" y="2715888"/>
              <a:ext cx="413399" cy="394379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Freeform: Shape 41">
              <a:extLst>
                <a:ext uri="{FF2B5EF4-FFF2-40B4-BE49-F238E27FC236}">
                  <a16:creationId xmlns:a16="http://schemas.microsoft.com/office/drawing/2014/main" id="{DB4206F2-0B35-484D-A783-C5FA8AF15F19}"/>
                </a:ext>
              </a:extLst>
            </p:cNvPr>
            <p:cNvSpPr/>
            <p:nvPr/>
          </p:nvSpPr>
          <p:spPr>
            <a:xfrm>
              <a:off x="2886646" y="3110267"/>
              <a:ext cx="4745015" cy="2046514"/>
            </a:xfrm>
            <a:custGeom>
              <a:avLst/>
              <a:gdLst>
                <a:gd name="connsiteX0" fmla="*/ 4288971 w 4778828"/>
                <a:gd name="connsiteY0" fmla="*/ 0 h 2046514"/>
                <a:gd name="connsiteX1" fmla="*/ 4778828 w 4778828"/>
                <a:gd name="connsiteY1" fmla="*/ 0 h 2046514"/>
                <a:gd name="connsiteX2" fmla="*/ 4778828 w 4778828"/>
                <a:gd name="connsiteY2" fmla="*/ 2046514 h 2046514"/>
                <a:gd name="connsiteX3" fmla="*/ 0 w 4778828"/>
                <a:gd name="connsiteY3" fmla="*/ 2046514 h 2046514"/>
                <a:gd name="connsiteX4" fmla="*/ 0 w 4778828"/>
                <a:gd name="connsiteY4" fmla="*/ 326572 h 2046514"/>
                <a:gd name="connsiteX5" fmla="*/ 446314 w 4778828"/>
                <a:gd name="connsiteY5" fmla="*/ 348343 h 2046514"/>
                <a:gd name="connsiteX0" fmla="*/ 4288971 w 4778828"/>
                <a:gd name="connsiteY0" fmla="*/ 0 h 2046514"/>
                <a:gd name="connsiteX1" fmla="*/ 4778828 w 4778828"/>
                <a:gd name="connsiteY1" fmla="*/ 0 h 2046514"/>
                <a:gd name="connsiteX2" fmla="*/ 4778828 w 4778828"/>
                <a:gd name="connsiteY2" fmla="*/ 2046514 h 2046514"/>
                <a:gd name="connsiteX3" fmla="*/ 0 w 4778828"/>
                <a:gd name="connsiteY3" fmla="*/ 2046514 h 2046514"/>
                <a:gd name="connsiteX4" fmla="*/ 0 w 4778828"/>
                <a:gd name="connsiteY4" fmla="*/ 326572 h 2046514"/>
                <a:gd name="connsiteX5" fmla="*/ 446314 w 4778828"/>
                <a:gd name="connsiteY5" fmla="*/ 315686 h 2046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78828" h="2046514">
                  <a:moveTo>
                    <a:pt x="4288971" y="0"/>
                  </a:moveTo>
                  <a:lnTo>
                    <a:pt x="4778828" y="0"/>
                  </a:lnTo>
                  <a:lnTo>
                    <a:pt x="4778828" y="2046514"/>
                  </a:lnTo>
                  <a:lnTo>
                    <a:pt x="0" y="2046514"/>
                  </a:lnTo>
                  <a:lnTo>
                    <a:pt x="0" y="326572"/>
                  </a:lnTo>
                  <a:lnTo>
                    <a:pt x="446314" y="315686"/>
                  </a:lnTo>
                </a:path>
              </a:pathLst>
            </a:custGeom>
            <a:noFill/>
            <a:ln w="38100"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42">
              <a:extLst>
                <a:ext uri="{FF2B5EF4-FFF2-40B4-BE49-F238E27FC236}">
                  <a16:creationId xmlns:a16="http://schemas.microsoft.com/office/drawing/2014/main" id="{2B8842FE-31B7-084D-B83E-5FECF016CB91}"/>
                </a:ext>
              </a:extLst>
            </p:cNvPr>
            <p:cNvSpPr/>
            <p:nvPr/>
          </p:nvSpPr>
          <p:spPr>
            <a:xfrm>
              <a:off x="3028160" y="2446239"/>
              <a:ext cx="5943600" cy="2906485"/>
            </a:xfrm>
            <a:custGeom>
              <a:avLst/>
              <a:gdLst>
                <a:gd name="connsiteX0" fmla="*/ 5606143 w 5943600"/>
                <a:gd name="connsiteY0" fmla="*/ 0 h 2906485"/>
                <a:gd name="connsiteX1" fmla="*/ 5943600 w 5943600"/>
                <a:gd name="connsiteY1" fmla="*/ 0 h 2906485"/>
                <a:gd name="connsiteX2" fmla="*/ 5943600 w 5943600"/>
                <a:gd name="connsiteY2" fmla="*/ 2906485 h 2906485"/>
                <a:gd name="connsiteX3" fmla="*/ 0 w 5943600"/>
                <a:gd name="connsiteY3" fmla="*/ 2906485 h 2906485"/>
                <a:gd name="connsiteX4" fmla="*/ 0 w 5943600"/>
                <a:gd name="connsiteY4" fmla="*/ 1393371 h 2906485"/>
                <a:gd name="connsiteX5" fmla="*/ 283029 w 5943600"/>
                <a:gd name="connsiteY5" fmla="*/ 1393371 h 2906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43600" h="2906485">
                  <a:moveTo>
                    <a:pt x="5606143" y="0"/>
                  </a:moveTo>
                  <a:lnTo>
                    <a:pt x="5943600" y="0"/>
                  </a:lnTo>
                  <a:lnTo>
                    <a:pt x="5943600" y="2906485"/>
                  </a:lnTo>
                  <a:lnTo>
                    <a:pt x="0" y="2906485"/>
                  </a:lnTo>
                  <a:lnTo>
                    <a:pt x="0" y="1393371"/>
                  </a:lnTo>
                  <a:lnTo>
                    <a:pt x="283029" y="1393371"/>
                  </a:lnTo>
                </a:path>
              </a:pathLst>
            </a:custGeom>
            <a:noFill/>
            <a:ln w="38100">
              <a:solidFill>
                <a:schemeClr val="accent4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CD4D68BB-3264-9E4F-88E6-F9A9AA32D6FC}"/>
                </a:ext>
              </a:extLst>
            </p:cNvPr>
            <p:cNvSpPr/>
            <p:nvPr/>
          </p:nvSpPr>
          <p:spPr>
            <a:xfrm>
              <a:off x="7574534" y="1443254"/>
              <a:ext cx="1222349" cy="139909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/>
                <a:t>Data Memory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50BF3A2-13BC-F643-8215-7A292F3A7492}"/>
                </a:ext>
              </a:extLst>
            </p:cNvPr>
            <p:cNvSpPr txBox="1"/>
            <p:nvPr/>
          </p:nvSpPr>
          <p:spPr>
            <a:xfrm>
              <a:off x="7528802" y="1451503"/>
              <a:ext cx="715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i="1" dirty="0">
                  <a:solidFill>
                    <a:schemeClr val="bg1"/>
                  </a:solidFill>
                </a:rPr>
                <a:t>Data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8B26C9B-2BC5-994D-95D1-19CF4B446269}"/>
                </a:ext>
              </a:extLst>
            </p:cNvPr>
            <p:cNvSpPr txBox="1"/>
            <p:nvPr/>
          </p:nvSpPr>
          <p:spPr>
            <a:xfrm>
              <a:off x="7519893" y="2478079"/>
              <a:ext cx="10495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i="1" dirty="0">
                  <a:solidFill>
                    <a:schemeClr val="bg1"/>
                  </a:solidFill>
                </a:rPr>
                <a:t>Address</a:t>
              </a:r>
            </a:p>
          </p:txBody>
        </p:sp>
        <p:cxnSp>
          <p:nvCxnSpPr>
            <p:cNvPr id="31" name="Straight Arrow Connector 27">
              <a:extLst>
                <a:ext uri="{FF2B5EF4-FFF2-40B4-BE49-F238E27FC236}">
                  <a16:creationId xmlns:a16="http://schemas.microsoft.com/office/drawing/2014/main" id="{FA4F06C4-23E6-3042-B821-C7F557ACB6C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92371" y="1645285"/>
              <a:ext cx="2401128" cy="1738335"/>
            </a:xfrm>
            <a:prstGeom prst="bentConnector3">
              <a:avLst>
                <a:gd name="adj1" fmla="val 9914"/>
              </a:avLst>
            </a:prstGeom>
            <a:ln w="381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7925823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8001000" cy="1225021"/>
          </a:xfrm>
        </p:spPr>
        <p:txBody>
          <a:bodyPr/>
          <a:lstStyle/>
          <a:p>
            <a:r>
              <a:rPr lang="en-US" dirty="0"/>
              <a:t>Scientific Notation</a:t>
            </a:r>
            <a:br>
              <a:rPr lang="en-US" dirty="0"/>
            </a:br>
            <a:r>
              <a:rPr lang="en-US" dirty="0"/>
              <a:t>and SI Prefixes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10674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A1A7F-D711-DA47-B0D5-F124C3444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speed of the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B238E-77D6-E44A-9365-1F6B6A744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95301"/>
          </a:xfrm>
        </p:spPr>
        <p:txBody>
          <a:bodyPr/>
          <a:lstStyle/>
          <a:p>
            <a:r>
              <a:rPr lang="en-US" dirty="0"/>
              <a:t>in addition, </a:t>
            </a:r>
            <a:r>
              <a:rPr lang="en-US" b="1" dirty="0"/>
              <a:t>each component</a:t>
            </a:r>
            <a:r>
              <a:rPr lang="en-US" dirty="0"/>
              <a:t> has different </a:t>
            </a:r>
            <a:r>
              <a:rPr lang="en-US" b="1" dirty="0"/>
              <a:t>propagation delays.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C6985A-4CBE-D147-88DC-0FA502304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AE0E38-39B2-414D-92E6-312DB4CD1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E1AA27-8341-8E45-BAF8-48AF8AA9A123}"/>
              </a:ext>
            </a:extLst>
          </p:cNvPr>
          <p:cNvSpPr/>
          <p:nvPr/>
        </p:nvSpPr>
        <p:spPr>
          <a:xfrm>
            <a:off x="369914" y="1002515"/>
            <a:ext cx="1071904" cy="1558359"/>
          </a:xfrm>
          <a:prstGeom prst="rect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Register File</a:t>
            </a:r>
          </a:p>
        </p:txBody>
      </p:sp>
      <p:sp>
        <p:nvSpPr>
          <p:cNvPr id="10" name="Flowchart: Manual Operation 5">
            <a:extLst>
              <a:ext uri="{FF2B5EF4-FFF2-40B4-BE49-F238E27FC236}">
                <a16:creationId xmlns:a16="http://schemas.microsoft.com/office/drawing/2014/main" id="{5FF4DECC-7877-FF43-965F-36C8EE5981A3}"/>
              </a:ext>
            </a:extLst>
          </p:cNvPr>
          <p:cNvSpPr/>
          <p:nvPr/>
        </p:nvSpPr>
        <p:spPr>
          <a:xfrm rot="16200000">
            <a:off x="-10315" y="3195745"/>
            <a:ext cx="1854533" cy="873244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45 h 10045"/>
              <a:gd name="connsiteX1" fmla="*/ 4870 w 10000"/>
              <a:gd name="connsiteY1" fmla="*/ 0 h 10045"/>
              <a:gd name="connsiteX2" fmla="*/ 10000 w 10000"/>
              <a:gd name="connsiteY2" fmla="*/ 45 h 10045"/>
              <a:gd name="connsiteX3" fmla="*/ 8000 w 10000"/>
              <a:gd name="connsiteY3" fmla="*/ 10045 h 10045"/>
              <a:gd name="connsiteX4" fmla="*/ 2000 w 10000"/>
              <a:gd name="connsiteY4" fmla="*/ 10045 h 10045"/>
              <a:gd name="connsiteX5" fmla="*/ 0 w 10000"/>
              <a:gd name="connsiteY5" fmla="*/ 45 h 10045"/>
              <a:gd name="connsiteX0" fmla="*/ 0 w 10000"/>
              <a:gd name="connsiteY0" fmla="*/ 0 h 10000"/>
              <a:gd name="connsiteX1" fmla="*/ 4870 w 10000"/>
              <a:gd name="connsiteY1" fmla="*/ 48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2000 w 10000"/>
              <a:gd name="connsiteY4" fmla="*/ 10000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4870 w 10000"/>
              <a:gd name="connsiteY1" fmla="*/ 48 h 10000"/>
              <a:gd name="connsiteX2" fmla="*/ 5365 w 10000"/>
              <a:gd name="connsiteY2" fmla="*/ 1 h 10000"/>
              <a:gd name="connsiteX3" fmla="*/ 10000 w 10000"/>
              <a:gd name="connsiteY3" fmla="*/ 0 h 10000"/>
              <a:gd name="connsiteX4" fmla="*/ 8000 w 10000"/>
              <a:gd name="connsiteY4" fmla="*/ 10000 h 10000"/>
              <a:gd name="connsiteX5" fmla="*/ 2000 w 10000"/>
              <a:gd name="connsiteY5" fmla="*/ 10000 h 10000"/>
              <a:gd name="connsiteX6" fmla="*/ 0 w 10000"/>
              <a:gd name="connsiteY6" fmla="*/ 0 h 10000"/>
              <a:gd name="connsiteX0" fmla="*/ 0 w 10000"/>
              <a:gd name="connsiteY0" fmla="*/ 0 h 10000"/>
              <a:gd name="connsiteX1" fmla="*/ 4310 w 10000"/>
              <a:gd name="connsiteY1" fmla="*/ 1 h 10000"/>
              <a:gd name="connsiteX2" fmla="*/ 4870 w 10000"/>
              <a:gd name="connsiteY2" fmla="*/ 48 h 10000"/>
              <a:gd name="connsiteX3" fmla="*/ 5365 w 10000"/>
              <a:gd name="connsiteY3" fmla="*/ 1 h 10000"/>
              <a:gd name="connsiteX4" fmla="*/ 10000 w 10000"/>
              <a:gd name="connsiteY4" fmla="*/ 0 h 10000"/>
              <a:gd name="connsiteX5" fmla="*/ 8000 w 10000"/>
              <a:gd name="connsiteY5" fmla="*/ 10000 h 10000"/>
              <a:gd name="connsiteX6" fmla="*/ 2000 w 10000"/>
              <a:gd name="connsiteY6" fmla="*/ 10000 h 10000"/>
              <a:gd name="connsiteX7" fmla="*/ 0 w 10000"/>
              <a:gd name="connsiteY7" fmla="*/ 0 h 10000"/>
              <a:gd name="connsiteX0" fmla="*/ 0 w 10000"/>
              <a:gd name="connsiteY0" fmla="*/ 0 h 10000"/>
              <a:gd name="connsiteX1" fmla="*/ 4310 w 10000"/>
              <a:gd name="connsiteY1" fmla="*/ 1 h 10000"/>
              <a:gd name="connsiteX2" fmla="*/ 4896 w 10000"/>
              <a:gd name="connsiteY2" fmla="*/ 2594 h 10000"/>
              <a:gd name="connsiteX3" fmla="*/ 5365 w 10000"/>
              <a:gd name="connsiteY3" fmla="*/ 1 h 10000"/>
              <a:gd name="connsiteX4" fmla="*/ 10000 w 10000"/>
              <a:gd name="connsiteY4" fmla="*/ 0 h 10000"/>
              <a:gd name="connsiteX5" fmla="*/ 8000 w 10000"/>
              <a:gd name="connsiteY5" fmla="*/ 10000 h 10000"/>
              <a:gd name="connsiteX6" fmla="*/ 2000 w 10000"/>
              <a:gd name="connsiteY6" fmla="*/ 10000 h 10000"/>
              <a:gd name="connsiteX7" fmla="*/ 0 w 10000"/>
              <a:gd name="connsiteY7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4310" y="1"/>
                </a:lnTo>
                <a:lnTo>
                  <a:pt x="4896" y="2594"/>
                </a:lnTo>
                <a:lnTo>
                  <a:pt x="5365" y="1"/>
                </a:lnTo>
                <a:lnTo>
                  <a:pt x="10000" y="0"/>
                </a:lnTo>
                <a:lnTo>
                  <a:pt x="8000" y="10000"/>
                </a:lnTo>
                <a:lnTo>
                  <a:pt x="200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ALU</a:t>
            </a:r>
          </a:p>
        </p:txBody>
      </p:sp>
      <p:sp>
        <p:nvSpPr>
          <p:cNvPr id="20" name="Trapezoid 19">
            <a:extLst>
              <a:ext uri="{FF2B5EF4-FFF2-40B4-BE49-F238E27FC236}">
                <a16:creationId xmlns:a16="http://schemas.microsoft.com/office/drawing/2014/main" id="{6611FB27-98BC-5D43-AF4F-27E31C1D1874}"/>
              </a:ext>
            </a:extLst>
          </p:cNvPr>
          <p:cNvSpPr/>
          <p:nvPr/>
        </p:nvSpPr>
        <p:spPr>
          <a:xfrm rot="5400000">
            <a:off x="4481988" y="1563455"/>
            <a:ext cx="712338" cy="379914"/>
          </a:xfrm>
          <a:prstGeom prst="trapezoid">
            <a:avLst>
              <a:gd name="adj" fmla="val 37651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E1918C9-483E-1145-8ED7-974EA23541AC}"/>
              </a:ext>
            </a:extLst>
          </p:cNvPr>
          <p:cNvSpPr/>
          <p:nvPr/>
        </p:nvSpPr>
        <p:spPr>
          <a:xfrm>
            <a:off x="4037025" y="2695164"/>
            <a:ext cx="1222349" cy="1399098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Data Memory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70A6342-4BD7-944E-B38E-12BDAAE32A6F}"/>
              </a:ext>
            </a:extLst>
          </p:cNvPr>
          <p:cNvSpPr txBox="1"/>
          <p:nvPr/>
        </p:nvSpPr>
        <p:spPr>
          <a:xfrm>
            <a:off x="1470408" y="1324353"/>
            <a:ext cx="29626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the register file is </a:t>
            </a:r>
            <a:r>
              <a:rPr lang="en-US" sz="2200" i="1" dirty="0"/>
              <a:t>fast</a:t>
            </a:r>
            <a:r>
              <a:rPr lang="en-US" sz="2200" dirty="0"/>
              <a:t>, on the order of 10 ps.*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D85B683-9E8C-9741-8BDE-C4412C8C2B5B}"/>
              </a:ext>
            </a:extLst>
          </p:cNvPr>
          <p:cNvSpPr txBox="1"/>
          <p:nvPr/>
        </p:nvSpPr>
        <p:spPr>
          <a:xfrm>
            <a:off x="1338787" y="2774348"/>
            <a:ext cx="238903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the ALU is much more complex, and operations can easily take 100 </a:t>
            </a:r>
            <a:r>
              <a:rPr lang="en-US" sz="2200" dirty="0" err="1"/>
              <a:t>ps</a:t>
            </a:r>
            <a:r>
              <a:rPr lang="en-US" sz="2200" dirty="0"/>
              <a:t> or more.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1024FE7-FCAD-3C43-9856-DBD505AE6329}"/>
              </a:ext>
            </a:extLst>
          </p:cNvPr>
          <p:cNvSpPr txBox="1"/>
          <p:nvPr/>
        </p:nvSpPr>
        <p:spPr>
          <a:xfrm>
            <a:off x="5061784" y="1220397"/>
            <a:ext cx="40822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the interconnect has some delay, but not enough to worry about for our purposes.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DDEFF9E-6F0B-AC48-94CF-2819C30891A7}"/>
              </a:ext>
            </a:extLst>
          </p:cNvPr>
          <p:cNvSpPr txBox="1"/>
          <p:nvPr/>
        </p:nvSpPr>
        <p:spPr>
          <a:xfrm>
            <a:off x="5143032" y="2492026"/>
            <a:ext cx="23403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the memory…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8AA63AF-31DE-A64F-8CA7-318FAAE5318F}"/>
              </a:ext>
            </a:extLst>
          </p:cNvPr>
          <p:cNvSpPr txBox="1"/>
          <p:nvPr/>
        </p:nvSpPr>
        <p:spPr>
          <a:xfrm>
            <a:off x="7102892" y="2634519"/>
            <a:ext cx="1502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/>
              <a:t>haha</a:t>
            </a:r>
            <a:r>
              <a:rPr lang="en-US" sz="1600" dirty="0"/>
              <a:t>… </a:t>
            </a:r>
            <a:r>
              <a:rPr lang="en-US" sz="1600" dirty="0" err="1"/>
              <a:t>oof</a:t>
            </a:r>
            <a:r>
              <a:rPr lang="en-US" sz="1600" dirty="0"/>
              <a:t>…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77F4C31-B02E-B24C-86F6-6CB7CCD8DDB9}"/>
              </a:ext>
            </a:extLst>
          </p:cNvPr>
          <p:cNvSpPr txBox="1"/>
          <p:nvPr/>
        </p:nvSpPr>
        <p:spPr>
          <a:xfrm>
            <a:off x="5410200" y="2963826"/>
            <a:ext cx="35754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well, here’s the problem.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D73F3FF-A1EC-CA48-AE29-252E4C1B9C4D}"/>
              </a:ext>
            </a:extLst>
          </p:cNvPr>
          <p:cNvSpPr txBox="1"/>
          <p:nvPr/>
        </p:nvSpPr>
        <p:spPr>
          <a:xfrm>
            <a:off x="5366584" y="3292907"/>
            <a:ext cx="34726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Memory</a:t>
            </a:r>
          </a:p>
          <a:p>
            <a:pPr algn="ctr"/>
            <a:r>
              <a:rPr lang="en-US" sz="3600" b="1" dirty="0">
                <a:solidFill>
                  <a:srgbClr val="FF0000"/>
                </a:solidFill>
              </a:rPr>
              <a:t> is REALLY</a:t>
            </a:r>
          </a:p>
          <a:p>
            <a:pPr algn="ctr"/>
            <a:r>
              <a:rPr lang="en-US" sz="3600" b="1" dirty="0">
                <a:solidFill>
                  <a:srgbClr val="FF0000"/>
                </a:solidFill>
              </a:rPr>
              <a:t>REALLY</a:t>
            </a:r>
          </a:p>
          <a:p>
            <a:pPr algn="ctr"/>
            <a:r>
              <a:rPr lang="en-US" sz="3600" b="1" dirty="0">
                <a:solidFill>
                  <a:srgbClr val="FF0000"/>
                </a:solidFill>
              </a:rPr>
              <a:t>SLOW.</a:t>
            </a:r>
          </a:p>
        </p:txBody>
      </p:sp>
    </p:spTree>
    <p:extLst>
      <p:ext uri="{BB962C8B-B14F-4D97-AF65-F5344CB8AC3E}">
        <p14:creationId xmlns:p14="http://schemas.microsoft.com/office/powerpoint/2010/main" val="27194009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20" grpId="0" animBg="1"/>
      <p:bldP spid="28" grpId="0" animBg="1"/>
      <p:bldP spid="48" grpId="0"/>
      <p:bldP spid="49" grpId="0"/>
      <p:bldP spid="50" grpId="0"/>
      <p:bldP spid="51" grpId="0"/>
      <p:bldP spid="52" grpId="0"/>
      <p:bldP spid="54" grpId="0"/>
      <p:bldP spid="5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E9B3F-6FA3-094E-BD7B-B071CBD21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Processor-Memory Performance Gap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EB1F3-40FC-5640-8A41-86FD86098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838199"/>
          </a:xfrm>
        </p:spPr>
        <p:txBody>
          <a:bodyPr/>
          <a:lstStyle/>
          <a:p>
            <a:r>
              <a:rPr lang="en-US" dirty="0"/>
              <a:t>long ago, the memory was </a:t>
            </a:r>
            <a:r>
              <a:rPr lang="en-US" b="1" dirty="0"/>
              <a:t>faster than the CPU.</a:t>
            </a:r>
            <a:r>
              <a:rPr lang="en-US" dirty="0"/>
              <a:t> but that hasn’t been the case for a very long time.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493D6C-6E07-844D-99B1-8693CA3F7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CE660A-0753-084E-BB35-78677C485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31</a:t>
            </a:fld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D320665-EBB1-BA4F-BB8E-852A8DBF8270}"/>
              </a:ext>
            </a:extLst>
          </p:cNvPr>
          <p:cNvGrpSpPr/>
          <p:nvPr/>
        </p:nvGrpSpPr>
        <p:grpSpPr>
          <a:xfrm>
            <a:off x="1091287" y="2678315"/>
            <a:ext cx="4753422" cy="1138104"/>
            <a:chOff x="1091287" y="2678315"/>
            <a:chExt cx="4753422" cy="1138104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A7EAE8C2-37AA-344B-948F-D63CD7D4960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91287" y="3084770"/>
              <a:ext cx="4648200" cy="73164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3957111-9370-9544-A952-BA179B7EE027}"/>
                </a:ext>
              </a:extLst>
            </p:cNvPr>
            <p:cNvSpPr txBox="1"/>
            <p:nvPr/>
          </p:nvSpPr>
          <p:spPr>
            <a:xfrm>
              <a:off x="4631876" y="2678315"/>
              <a:ext cx="12128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0070C0"/>
                  </a:solidFill>
                </a:rPr>
                <a:t>Memory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B469748-204F-264E-A33F-91574D1949F7}"/>
              </a:ext>
            </a:extLst>
          </p:cNvPr>
          <p:cNvGrpSpPr/>
          <p:nvPr/>
        </p:nvGrpSpPr>
        <p:grpSpPr>
          <a:xfrm>
            <a:off x="1097705" y="1566575"/>
            <a:ext cx="4641782" cy="2233826"/>
            <a:chOff x="1097705" y="1566575"/>
            <a:chExt cx="4641782" cy="2233826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7ED1620-345C-5641-80ED-F1C0BFB2CED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97705" y="1632136"/>
              <a:ext cx="4641782" cy="216826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5D42B28-CDD4-B04E-904D-69B06B74ECEC}"/>
                </a:ext>
              </a:extLst>
            </p:cNvPr>
            <p:cNvSpPr txBox="1"/>
            <p:nvPr/>
          </p:nvSpPr>
          <p:spPr>
            <a:xfrm>
              <a:off x="4506810" y="1566575"/>
              <a:ext cx="6880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CPU</a:t>
              </a: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0243D726-D34D-F544-9AA0-964DCBEEF0C4}"/>
              </a:ext>
            </a:extLst>
          </p:cNvPr>
          <p:cNvSpPr txBox="1"/>
          <p:nvPr/>
        </p:nvSpPr>
        <p:spPr>
          <a:xfrm>
            <a:off x="6015790" y="1122812"/>
            <a:ext cx="305200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over the past 40 years, CPUs have gotten </a:t>
            </a:r>
            <a:r>
              <a:rPr lang="en-US" sz="2200" b="1" dirty="0"/>
              <a:t>a lot faster </a:t>
            </a:r>
            <a:r>
              <a:rPr lang="en-US" sz="2200" dirty="0"/>
              <a:t>than memory. </a:t>
            </a:r>
            <a:r>
              <a:rPr lang="en-US" sz="1600" dirty="0"/>
              <a:t>(log scale!)</a:t>
            </a:r>
            <a:endParaRPr lang="en-US" sz="22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E4E9473-073C-6548-84A8-81691C474896}"/>
              </a:ext>
            </a:extLst>
          </p:cNvPr>
          <p:cNvSpPr txBox="1"/>
          <p:nvPr/>
        </p:nvSpPr>
        <p:spPr>
          <a:xfrm>
            <a:off x="5974883" y="2737280"/>
            <a:ext cx="305200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it’s just a lot easier to speed up CPUs than memory. now, they’re approximately </a:t>
            </a:r>
            <a:r>
              <a:rPr lang="en-US" sz="2200" b="1" dirty="0"/>
              <a:t>100 times faster than memory.</a:t>
            </a:r>
            <a:endParaRPr lang="en-US" sz="2200" i="1" dirty="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97BF871C-B85B-C946-BCFE-D5FCE91BBF93}"/>
              </a:ext>
            </a:extLst>
          </p:cNvPr>
          <p:cNvGrpSpPr/>
          <p:nvPr/>
        </p:nvGrpSpPr>
        <p:grpSpPr>
          <a:xfrm>
            <a:off x="353633" y="1581208"/>
            <a:ext cx="5470779" cy="2875419"/>
            <a:chOff x="353633" y="1581208"/>
            <a:chExt cx="5470779" cy="2875419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0233D2A-9C07-E64B-A231-419827EEA936}"/>
                </a:ext>
              </a:extLst>
            </p:cNvPr>
            <p:cNvSpPr txBox="1"/>
            <p:nvPr/>
          </p:nvSpPr>
          <p:spPr>
            <a:xfrm rot="18934055">
              <a:off x="748886" y="4087295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1980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2A96812-3F94-1846-A965-640B5E59BFD3}"/>
                </a:ext>
              </a:extLst>
            </p:cNvPr>
            <p:cNvSpPr txBox="1"/>
            <p:nvPr/>
          </p:nvSpPr>
          <p:spPr>
            <a:xfrm rot="18934055">
              <a:off x="1846567" y="4078740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1990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C9308F5-7908-F141-A2AE-B587130D2825}"/>
                </a:ext>
              </a:extLst>
            </p:cNvPr>
            <p:cNvSpPr txBox="1"/>
            <p:nvPr/>
          </p:nvSpPr>
          <p:spPr>
            <a:xfrm rot="18934055">
              <a:off x="2944248" y="4070185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2000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50547DF-184D-0643-BD01-F8E0379FA3B4}"/>
                </a:ext>
              </a:extLst>
            </p:cNvPr>
            <p:cNvSpPr txBox="1"/>
            <p:nvPr/>
          </p:nvSpPr>
          <p:spPr>
            <a:xfrm rot="18934055">
              <a:off x="4041929" y="4061630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2010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3D2376B-E618-8D4B-9EE2-4654F7F36DB7}"/>
                </a:ext>
              </a:extLst>
            </p:cNvPr>
            <p:cNvSpPr txBox="1"/>
            <p:nvPr/>
          </p:nvSpPr>
          <p:spPr>
            <a:xfrm rot="18934055">
              <a:off x="5139609" y="4061552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2020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F7F257B-CA70-CD4A-8342-EBE6E0608CB7}"/>
                </a:ext>
              </a:extLst>
            </p:cNvPr>
            <p:cNvSpPr txBox="1"/>
            <p:nvPr/>
          </p:nvSpPr>
          <p:spPr>
            <a:xfrm>
              <a:off x="722320" y="3631753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800" dirty="0"/>
                <a:t>1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C7AA372-849B-FD42-9CB1-6A47949FB0AE}"/>
                </a:ext>
              </a:extLst>
            </p:cNvPr>
            <p:cNvSpPr txBox="1"/>
            <p:nvPr/>
          </p:nvSpPr>
          <p:spPr>
            <a:xfrm>
              <a:off x="603702" y="2948238"/>
              <a:ext cx="4347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800" dirty="0"/>
                <a:t>10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DCF62D5-2F61-6E47-B8E9-50D390839BA7}"/>
                </a:ext>
              </a:extLst>
            </p:cNvPr>
            <p:cNvSpPr txBox="1"/>
            <p:nvPr/>
          </p:nvSpPr>
          <p:spPr>
            <a:xfrm>
              <a:off x="478668" y="2264723"/>
              <a:ext cx="5597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800" dirty="0"/>
                <a:t>100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9255AC3-9C25-294C-98F8-B0B09720F6D7}"/>
                </a:ext>
              </a:extLst>
            </p:cNvPr>
            <p:cNvSpPr txBox="1"/>
            <p:nvPr/>
          </p:nvSpPr>
          <p:spPr>
            <a:xfrm>
              <a:off x="353633" y="1581208"/>
              <a:ext cx="6848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800" dirty="0"/>
                <a:t>1000</a:t>
              </a: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47816645-F6F1-BF42-9075-5C429357A5D8}"/>
                </a:ext>
              </a:extLst>
            </p:cNvPr>
            <p:cNvSpPr/>
            <p:nvPr/>
          </p:nvSpPr>
          <p:spPr>
            <a:xfrm>
              <a:off x="1091288" y="1599953"/>
              <a:ext cx="4648200" cy="2300438"/>
            </a:xfrm>
            <a:custGeom>
              <a:avLst/>
              <a:gdLst>
                <a:gd name="connsiteX0" fmla="*/ 0 w 5274644"/>
                <a:gd name="connsiteY0" fmla="*/ 0 h 2300438"/>
                <a:gd name="connsiteX1" fmla="*/ 0 w 5274644"/>
                <a:gd name="connsiteY1" fmla="*/ 2300438 h 2300438"/>
                <a:gd name="connsiteX2" fmla="*/ 5274644 w 5274644"/>
                <a:gd name="connsiteY2" fmla="*/ 2300438 h 2300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274644" h="2300438">
                  <a:moveTo>
                    <a:pt x="0" y="0"/>
                  </a:moveTo>
                  <a:lnTo>
                    <a:pt x="0" y="2300438"/>
                  </a:lnTo>
                  <a:lnTo>
                    <a:pt x="5274644" y="2300438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468583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how bad is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typical access times for </a:t>
            </a:r>
            <a:r>
              <a:rPr lang="en-US" b="1" dirty="0"/>
              <a:t>modern</a:t>
            </a:r>
            <a:r>
              <a:rPr lang="en-US" dirty="0"/>
              <a:t> DDR4 </a:t>
            </a:r>
            <a:r>
              <a:rPr lang="en-US" sz="1400" dirty="0"/>
              <a:t>(and DDR5!)</a:t>
            </a:r>
            <a:r>
              <a:rPr lang="en-US" dirty="0"/>
              <a:t> RAM is 12-15 </a:t>
            </a:r>
            <a:r>
              <a:rPr lang="en-US" b="1" dirty="0"/>
              <a:t>ns</a:t>
            </a:r>
          </a:p>
          <a:p>
            <a:pPr lvl="1"/>
            <a:r>
              <a:rPr lang="en-US" dirty="0"/>
              <a:t>and 1 ns = 1000 </a:t>
            </a:r>
            <a:r>
              <a:rPr lang="en-US" dirty="0" err="1"/>
              <a:t>ps</a:t>
            </a:r>
            <a:endParaRPr lang="en-US" dirty="0"/>
          </a:p>
          <a:p>
            <a:pPr lvl="1"/>
            <a:r>
              <a:rPr lang="en-US" dirty="0"/>
              <a:t>so that’s </a:t>
            </a:r>
            <a:r>
              <a:rPr lang="en-US" b="1" dirty="0">
                <a:solidFill>
                  <a:srgbClr val="FF0000"/>
                </a:solidFill>
              </a:rPr>
              <a:t>12,000 – 15,000 ps.</a:t>
            </a:r>
          </a:p>
          <a:p>
            <a:r>
              <a:rPr lang="en-US" dirty="0"/>
              <a:t>the propagation delays of all the CPU components are so much smaller that they basically don’t matter in the speed calculations.</a:t>
            </a:r>
          </a:p>
          <a:p>
            <a:r>
              <a:rPr lang="en-US" dirty="0"/>
              <a:t>so if we assume that the RAM latency dominates the propagation delay, and do the calculations for the maximum clock speed…</a:t>
            </a:r>
          </a:p>
          <a:p>
            <a:pPr lvl="1"/>
            <a:r>
              <a:rPr lang="en-US" dirty="0"/>
              <a:t>that means that </a:t>
            </a:r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b="1" dirty="0">
                <a:solidFill>
                  <a:srgbClr val="FF0000"/>
                </a:solidFill>
              </a:rPr>
              <a:t>absolute fastest a single-cycle machine can run </a:t>
            </a:r>
            <a:r>
              <a:rPr lang="en-US" dirty="0">
                <a:solidFill>
                  <a:srgbClr val="FF0000"/>
                </a:solidFill>
              </a:rPr>
              <a:t>is 66-83 MHz,</a:t>
            </a:r>
            <a:r>
              <a:rPr lang="en-US" dirty="0"/>
              <a:t> meaning 66-83 million instructions per second.</a:t>
            </a:r>
          </a:p>
          <a:p>
            <a:pPr lvl="2"/>
            <a:r>
              <a:rPr lang="en-US" sz="1100" dirty="0"/>
              <a:t>btw “Million Instructions Per Second” is abbreviated “MIPS” </a:t>
            </a:r>
            <a:r>
              <a:rPr lang="en-US" sz="1100" dirty="0" err="1"/>
              <a:t>ahahaaaaaa</a:t>
            </a:r>
            <a:r>
              <a:rPr lang="en-US" sz="1100" dirty="0"/>
              <a:t> MIPS was a pun all along I hate computer scientists</a:t>
            </a:r>
          </a:p>
          <a:p>
            <a:r>
              <a:rPr lang="en-US" dirty="0"/>
              <a:t>this is, to put it bluntly, </a:t>
            </a:r>
            <a:r>
              <a:rPr lang="en-US" i="1" dirty="0"/>
              <a:t>garbage. </a:t>
            </a:r>
            <a:r>
              <a:rPr lang="en-US" dirty="0"/>
              <a:t>modern CPUs easily execute billions of instructions per second. </a:t>
            </a:r>
            <a:r>
              <a:rPr lang="en-US" i="1" dirty="0"/>
              <a:t>but how do they do it?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14200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deeper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763000" cy="1522941"/>
          </a:xfrm>
        </p:spPr>
        <p:txBody>
          <a:bodyPr>
            <a:normAutofit/>
          </a:bodyPr>
          <a:lstStyle/>
          <a:p>
            <a:r>
              <a:rPr lang="en-US" dirty="0"/>
              <a:t>for a single-cycle CPU, </a:t>
            </a:r>
            <a:r>
              <a:rPr lang="en-US" dirty="0">
                <a:solidFill>
                  <a:srgbClr val="FF0000"/>
                </a:solidFill>
              </a:rPr>
              <a:t>the clock cannot tick any faster than </a:t>
            </a:r>
            <a:r>
              <a:rPr lang="en-US" b="1" dirty="0">
                <a:solidFill>
                  <a:srgbClr val="FF0000"/>
                </a:solidFill>
              </a:rPr>
              <a:t>the instruction with the longest critical path.</a:t>
            </a:r>
            <a:r>
              <a:rPr lang="en-US" b="1" dirty="0"/>
              <a:t> </a:t>
            </a:r>
          </a:p>
          <a:p>
            <a:r>
              <a:rPr lang="en-US" dirty="0"/>
              <a:t>if we measure the critical path lengths of various instructions though, something interesting shows up…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t>33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8235" y="2019300"/>
            <a:ext cx="685800" cy="3778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j</a:t>
            </a:r>
          </a:p>
        </p:txBody>
      </p:sp>
      <p:sp>
        <p:nvSpPr>
          <p:cNvPr id="8" name="Rectangle 7"/>
          <p:cNvSpPr/>
          <p:nvPr/>
        </p:nvSpPr>
        <p:spPr>
          <a:xfrm>
            <a:off x="448235" y="2782357"/>
            <a:ext cx="999565" cy="3778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add</a:t>
            </a:r>
          </a:p>
        </p:txBody>
      </p:sp>
      <p:sp>
        <p:nvSpPr>
          <p:cNvPr id="9" name="Rectangle 8"/>
          <p:cNvSpPr/>
          <p:nvPr/>
        </p:nvSpPr>
        <p:spPr>
          <a:xfrm>
            <a:off x="448235" y="2400299"/>
            <a:ext cx="685800" cy="3778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beq</a:t>
            </a:r>
            <a:endParaRPr lang="en-US" sz="2000" b="1" dirty="0"/>
          </a:p>
        </p:txBody>
      </p:sp>
      <p:sp>
        <p:nvSpPr>
          <p:cNvPr id="10" name="Rectangle 9"/>
          <p:cNvSpPr/>
          <p:nvPr/>
        </p:nvSpPr>
        <p:spPr>
          <a:xfrm>
            <a:off x="448233" y="3546472"/>
            <a:ext cx="16002000" cy="37785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lw</a:t>
            </a:r>
            <a:endParaRPr lang="en-US" sz="20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D8716A6-BA12-4B47-952B-BBA08104F4EF}"/>
              </a:ext>
            </a:extLst>
          </p:cNvPr>
          <p:cNvSpPr txBox="1"/>
          <p:nvPr/>
        </p:nvSpPr>
        <p:spPr>
          <a:xfrm>
            <a:off x="1371600" y="1950182"/>
            <a:ext cx="60157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virtually every instruction except loads and stores can complete its work in very little time.</a:t>
            </a:r>
            <a:endParaRPr lang="en-US" sz="2200" i="1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9E9AEE-2B65-E743-A3A8-8191F326DF82}"/>
              </a:ext>
            </a:extLst>
          </p:cNvPr>
          <p:cNvSpPr/>
          <p:nvPr/>
        </p:nvSpPr>
        <p:spPr>
          <a:xfrm>
            <a:off x="448235" y="3154820"/>
            <a:ext cx="999565" cy="3778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sub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B0789B-1C13-5840-878F-39550F398FD1}"/>
              </a:ext>
            </a:extLst>
          </p:cNvPr>
          <p:cNvSpPr/>
          <p:nvPr/>
        </p:nvSpPr>
        <p:spPr>
          <a:xfrm>
            <a:off x="448233" y="3922991"/>
            <a:ext cx="16002000" cy="37785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sw</a:t>
            </a:r>
            <a:endParaRPr lang="en-US" sz="20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97BA847-516B-6C4D-9773-2021AD3AB06D}"/>
              </a:ext>
            </a:extLst>
          </p:cNvPr>
          <p:cNvSpPr txBox="1"/>
          <p:nvPr/>
        </p:nvSpPr>
        <p:spPr>
          <a:xfrm>
            <a:off x="2899637" y="2696340"/>
            <a:ext cx="60157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but, </a:t>
            </a:r>
            <a:r>
              <a:rPr lang="en-US" sz="2200" b="1" dirty="0"/>
              <a:t>we are forced</a:t>
            </a:r>
            <a:r>
              <a:rPr lang="en-US" sz="2200" dirty="0"/>
              <a:t> to make the clock tick </a:t>
            </a:r>
            <a:r>
              <a:rPr lang="en-US" sz="2200" i="1" dirty="0"/>
              <a:t>no faster </a:t>
            </a:r>
            <a:r>
              <a:rPr lang="en-US" sz="2200" dirty="0"/>
              <a:t>than the loads and stores.</a:t>
            </a:r>
            <a:endParaRPr lang="en-US" sz="2200" i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B39267D-7E85-5949-B498-69596806AA7D}"/>
              </a:ext>
            </a:extLst>
          </p:cNvPr>
          <p:cNvSpPr txBox="1"/>
          <p:nvPr/>
        </p:nvSpPr>
        <p:spPr>
          <a:xfrm>
            <a:off x="1905000" y="4450258"/>
            <a:ext cx="60157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could we somehow make the clock </a:t>
            </a:r>
            <a:r>
              <a:rPr lang="en-US" sz="2200" b="1" dirty="0"/>
              <a:t>tick faster </a:t>
            </a:r>
            <a:r>
              <a:rPr lang="en-US" sz="2200" dirty="0"/>
              <a:t>for the shorter instructions? well, no, but…</a:t>
            </a:r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12731936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/>
      <p:bldP spid="12" grpId="0" animBg="1"/>
      <p:bldP spid="13" grpId="0" animBg="1"/>
      <p:bldP spid="14" grpId="0"/>
      <p:bldP spid="1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Abandoning single-cycle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problem with a single-cycle architecture is that </a:t>
            </a:r>
            <a:r>
              <a:rPr lang="en-US" b="1" dirty="0"/>
              <a:t>it ties the performance of the CPU to the performance of the RAM.</a:t>
            </a:r>
          </a:p>
          <a:p>
            <a:r>
              <a:rPr lang="en-US" dirty="0"/>
              <a:t>we need to decouple them somehow. we </a:t>
            </a:r>
            <a:r>
              <a:rPr lang="en-US" i="1" dirty="0"/>
              <a:t>could</a:t>
            </a:r>
            <a:r>
              <a:rPr lang="en-US" dirty="0"/>
              <a:t> make the CPU clock tick much faster – and therefore finish instructions faster – if the length of the clock cycle were not tied to one component.</a:t>
            </a:r>
          </a:p>
          <a:p>
            <a:r>
              <a:rPr lang="en-US" dirty="0"/>
              <a:t>so, </a:t>
            </a:r>
            <a:r>
              <a:rPr lang="en-US" b="1" dirty="0"/>
              <a:t>let’s</a:t>
            </a:r>
            <a:r>
              <a:rPr lang="en-US" dirty="0"/>
              <a:t> </a:t>
            </a:r>
            <a:r>
              <a:rPr lang="en-US" b="1" dirty="0"/>
              <a:t>drop single-cycle. </a:t>
            </a:r>
            <a:r>
              <a:rPr lang="en-US" dirty="0"/>
              <a:t>we’re going to make it so </a:t>
            </a:r>
            <a:r>
              <a:rPr lang="en-US" b="1" dirty="0"/>
              <a:t>different instructions can take different amounts of time by taking </a:t>
            </a:r>
            <a:r>
              <a:rPr lang="en-US" b="1" i="1" dirty="0"/>
              <a:t>different numbers of cycles!</a:t>
            </a:r>
          </a:p>
          <a:p>
            <a:r>
              <a:rPr lang="en-US" dirty="0"/>
              <a:t>and that’s next time!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8145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2B2B9-D1FF-D442-BC23-BA01EF97C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Numbers mean science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EE63C-EBDB-5746-8BAE-9C7626C68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914399"/>
          </a:xfrm>
        </p:spPr>
        <p:txBody>
          <a:bodyPr/>
          <a:lstStyle/>
          <a:p>
            <a:r>
              <a:rPr lang="en-US" dirty="0"/>
              <a:t>when dealing with tiny fractions of a second or many operations per second, </a:t>
            </a:r>
            <a:r>
              <a:rPr lang="en-US" b="1" dirty="0"/>
              <a:t>scientific notation </a:t>
            </a:r>
            <a:r>
              <a:rPr lang="en-US" dirty="0"/>
              <a:t>is the best representation.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9CA84-63BC-2540-BD8B-C6976BAC0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08368D-E2E9-1F45-AFAF-4E3921E77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B64749-A36A-DB4E-8696-1ECA72284946}"/>
              </a:ext>
            </a:extLst>
          </p:cNvPr>
          <p:cNvSpPr txBox="1"/>
          <p:nvPr/>
        </p:nvSpPr>
        <p:spPr>
          <a:xfrm>
            <a:off x="629652" y="1360622"/>
            <a:ext cx="29993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small</a:t>
            </a:r>
            <a:r>
              <a:rPr lang="en-US" sz="2200" dirty="0"/>
              <a:t> numbers have </a:t>
            </a:r>
            <a:r>
              <a:rPr lang="en-US" sz="2200" b="1" dirty="0"/>
              <a:t>negative</a:t>
            </a:r>
            <a:r>
              <a:rPr lang="en-US" sz="2200" dirty="0"/>
              <a:t> exponents. </a:t>
            </a:r>
            <a:r>
              <a:rPr lang="en-US" sz="2200" b="1" dirty="0"/>
              <a:t>large</a:t>
            </a:r>
            <a:r>
              <a:rPr lang="en-US" sz="2200" dirty="0"/>
              <a:t> numbers have </a:t>
            </a:r>
            <a:r>
              <a:rPr lang="en-US" sz="2200" b="1" dirty="0"/>
              <a:t>positive</a:t>
            </a:r>
            <a:r>
              <a:rPr lang="en-US" sz="2200" dirty="0"/>
              <a:t> exponents.</a:t>
            </a:r>
            <a:endParaRPr lang="en-US" sz="22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D43379-762A-5245-AB9E-36B25148D70A}"/>
              </a:ext>
            </a:extLst>
          </p:cNvPr>
          <p:cNvSpPr txBox="1"/>
          <p:nvPr/>
        </p:nvSpPr>
        <p:spPr>
          <a:xfrm>
            <a:off x="3688350" y="1336102"/>
            <a:ext cx="22384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1.83 × 10</a:t>
            </a:r>
            <a:r>
              <a:rPr lang="en-US" sz="3200" baseline="30000" dirty="0"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-5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744696-5D20-7140-B3BF-A8725A517FB8}"/>
              </a:ext>
            </a:extLst>
          </p:cNvPr>
          <p:cNvSpPr txBox="1"/>
          <p:nvPr/>
        </p:nvSpPr>
        <p:spPr>
          <a:xfrm>
            <a:off x="3689954" y="2043988"/>
            <a:ext cx="22384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7.50 × 10</a:t>
            </a:r>
            <a:r>
              <a:rPr lang="en-US" sz="3200" baseline="30000" dirty="0"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7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829CAC-4E4A-4943-88DD-FAC00538C435}"/>
              </a:ext>
            </a:extLst>
          </p:cNvPr>
          <p:cNvSpPr txBox="1"/>
          <p:nvPr/>
        </p:nvSpPr>
        <p:spPr>
          <a:xfrm>
            <a:off x="5774356" y="13335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= 0.0000183</a:t>
            </a:r>
            <a:endParaRPr lang="en-US" sz="3200" baseline="30000" dirty="0">
              <a:latin typeface="Cambria Math" panose="02040503050406030204" pitchFamily="18" charset="0"/>
              <a:ea typeface="Cambria Math" panose="02040503050406030204" pitchFamily="18" charset="0"/>
              <a:cs typeface="Consolas" panose="020B06090202040302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48A54E-CC45-AB49-901C-84A835D08A64}"/>
              </a:ext>
            </a:extLst>
          </p:cNvPr>
          <p:cNvSpPr txBox="1"/>
          <p:nvPr/>
        </p:nvSpPr>
        <p:spPr>
          <a:xfrm>
            <a:off x="5774356" y="2041386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= 75,000,000</a:t>
            </a:r>
            <a:endParaRPr lang="en-US" sz="3200" baseline="30000" dirty="0">
              <a:latin typeface="Cambria Math" panose="02040503050406030204" pitchFamily="18" charset="0"/>
              <a:ea typeface="Cambria Math" panose="02040503050406030204" pitchFamily="18" charset="0"/>
              <a:cs typeface="Consolas" panose="020B0609020204030204" pitchFamily="49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D64008-6ED4-8C49-A021-0176EC6AD0D4}"/>
              </a:ext>
            </a:extLst>
          </p:cNvPr>
          <p:cNvSpPr txBox="1"/>
          <p:nvPr/>
        </p:nvSpPr>
        <p:spPr>
          <a:xfrm>
            <a:off x="440355" y="3022330"/>
            <a:ext cx="34851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when you </a:t>
            </a:r>
            <a:r>
              <a:rPr lang="en-US" sz="2200" b="1" dirty="0"/>
              <a:t>move the decimal point left, </a:t>
            </a:r>
            <a:r>
              <a:rPr lang="en-US" sz="2200" dirty="0"/>
              <a:t>you </a:t>
            </a:r>
            <a:r>
              <a:rPr lang="en-US" sz="2200" b="1" dirty="0"/>
              <a:t>add</a:t>
            </a:r>
            <a:r>
              <a:rPr lang="en-US" sz="2200" dirty="0"/>
              <a:t> to the exponent.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904F8CA-57D8-434D-A9CE-41772C8BEC8F}"/>
              </a:ext>
            </a:extLst>
          </p:cNvPr>
          <p:cNvSpPr txBox="1"/>
          <p:nvPr/>
        </p:nvSpPr>
        <p:spPr>
          <a:xfrm>
            <a:off x="3688350" y="3681663"/>
            <a:ext cx="22384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18.3 × 10</a:t>
            </a:r>
            <a:r>
              <a:rPr lang="en-US" sz="3200" baseline="30000" dirty="0"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-6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C52713-DBEB-E743-A51D-07305B560347}"/>
              </a:ext>
            </a:extLst>
          </p:cNvPr>
          <p:cNvSpPr txBox="1"/>
          <p:nvPr/>
        </p:nvSpPr>
        <p:spPr>
          <a:xfrm>
            <a:off x="5791200" y="36957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= 1.83 × 10</a:t>
            </a:r>
            <a:r>
              <a:rPr lang="en-US" sz="3200" baseline="30000" dirty="0"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-5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21F8E76-44A5-4F41-B2AB-1212BD8F78DB}"/>
              </a:ext>
            </a:extLst>
          </p:cNvPr>
          <p:cNvSpPr txBox="1"/>
          <p:nvPr/>
        </p:nvSpPr>
        <p:spPr>
          <a:xfrm>
            <a:off x="3688350" y="3022330"/>
            <a:ext cx="22384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75.0 × 10</a:t>
            </a:r>
            <a:r>
              <a:rPr lang="en-US" sz="3200" baseline="30000" dirty="0"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99B3097-996B-5D45-9305-F86666A93D92}"/>
              </a:ext>
            </a:extLst>
          </p:cNvPr>
          <p:cNvSpPr txBox="1"/>
          <p:nvPr/>
        </p:nvSpPr>
        <p:spPr>
          <a:xfrm>
            <a:off x="5791200" y="3036367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= 7.50 × 10</a:t>
            </a:r>
            <a:r>
              <a:rPr lang="en-US" sz="3200" baseline="30000" dirty="0"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7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A6B2F55-7164-D24B-ADAD-8E084DBAE222}"/>
              </a:ext>
            </a:extLst>
          </p:cNvPr>
          <p:cNvSpPr txBox="1"/>
          <p:nvPr/>
        </p:nvSpPr>
        <p:spPr>
          <a:xfrm>
            <a:off x="2590800" y="4321093"/>
            <a:ext cx="37280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and when you </a:t>
            </a:r>
            <a:r>
              <a:rPr lang="en-US" sz="2200" b="1" dirty="0"/>
              <a:t>move the decimal point right, </a:t>
            </a:r>
            <a:r>
              <a:rPr lang="en-US" sz="2200" dirty="0"/>
              <a:t>you </a:t>
            </a:r>
            <a:r>
              <a:rPr lang="en-US" sz="2200" b="1" dirty="0"/>
              <a:t>subtract</a:t>
            </a:r>
            <a:r>
              <a:rPr lang="en-US" sz="2200" dirty="0"/>
              <a:t> from the exponent.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31DBE70-8022-CD47-B852-9F0D89235C4A}"/>
              </a:ext>
            </a:extLst>
          </p:cNvPr>
          <p:cNvSpPr/>
          <p:nvPr/>
        </p:nvSpPr>
        <p:spPr>
          <a:xfrm>
            <a:off x="7911967" y="3681663"/>
            <a:ext cx="346510" cy="4186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3C97938-B3CE-C444-AEA5-1B3F66284FD5}"/>
              </a:ext>
            </a:extLst>
          </p:cNvPr>
          <p:cNvSpPr txBox="1"/>
          <p:nvPr/>
        </p:nvSpPr>
        <p:spPr>
          <a:xfrm>
            <a:off x="7120288" y="4166056"/>
            <a:ext cx="19431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-6 + 1 = -5!!!</a:t>
            </a:r>
          </a:p>
        </p:txBody>
      </p:sp>
    </p:spTree>
    <p:extLst>
      <p:ext uri="{BB962C8B-B14F-4D97-AF65-F5344CB8AC3E}">
        <p14:creationId xmlns:p14="http://schemas.microsoft.com/office/powerpoint/2010/main" val="36673310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41A2A-D194-3446-8A6D-6DD0AF979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Reciprocals…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E2549-1E6C-F445-997B-E71DF6CFB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95301"/>
          </a:xfrm>
        </p:spPr>
        <p:txBody>
          <a:bodyPr/>
          <a:lstStyle/>
          <a:p>
            <a:r>
              <a:rPr lang="en-US" dirty="0"/>
              <a:t>probably one of the most common mistakes: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945C85-74FC-C94A-8E0F-E716873DC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2D6C01-E3E3-E640-B6B6-69078D40A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8E269635-C6BE-7D48-A6DC-5AE43F780AA8}"/>
                  </a:ext>
                </a:extLst>
              </p:cNvPr>
              <p:cNvSpPr/>
              <p:nvPr/>
            </p:nvSpPr>
            <p:spPr>
              <a:xfrm>
                <a:off x="2605243" y="1013916"/>
                <a:ext cx="3933513" cy="1017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 × </m:t>
                          </m:r>
                          <m:sSup>
                            <m:sSupPr>
                              <m:ctrlP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</m:t>
                      </m:r>
                      <m:sSup>
                        <m:sSupPr>
                          <m:ctrlP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3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8E269635-C6BE-7D48-A6DC-5AE43F780A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5243" y="1013916"/>
                <a:ext cx="3933513" cy="1017523"/>
              </a:xfrm>
              <a:prstGeom prst="rect">
                <a:avLst/>
              </a:prstGeom>
              <a:blipFill>
                <a:blip r:embed="rId3"/>
                <a:stretch>
                  <a:fillRect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D82378AC-CF26-4F47-9A3A-A302001CC7DF}"/>
              </a:ext>
            </a:extLst>
          </p:cNvPr>
          <p:cNvSpPr txBox="1"/>
          <p:nvPr/>
        </p:nvSpPr>
        <p:spPr>
          <a:xfrm>
            <a:off x="5690937" y="876300"/>
            <a:ext cx="34851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negate the exponent…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399499-D292-9E46-BF4A-EF180F38E222}"/>
              </a:ext>
            </a:extLst>
          </p:cNvPr>
          <p:cNvSpPr txBox="1"/>
          <p:nvPr/>
        </p:nvSpPr>
        <p:spPr>
          <a:xfrm>
            <a:off x="1371600" y="2085634"/>
            <a:ext cx="5943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and get the </a:t>
            </a:r>
            <a:r>
              <a:rPr lang="en-US" sz="2200" b="1" dirty="0">
                <a:solidFill>
                  <a:srgbClr val="FF0000"/>
                </a:solidFill>
              </a:rPr>
              <a:t>reciprocal of the significand!!!</a:t>
            </a:r>
            <a:endParaRPr lang="en-US" sz="2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FE1CD35-91DF-FC4A-AD0A-79380F3B052A}"/>
                  </a:ext>
                </a:extLst>
              </p:cNvPr>
              <p:cNvSpPr txBox="1"/>
              <p:nvPr/>
            </p:nvSpPr>
            <p:spPr>
              <a:xfrm>
                <a:off x="1828800" y="2841654"/>
                <a:ext cx="2238405" cy="10475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2.54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 × </m:t>
                          </m:r>
                          <m:sSup>
                            <m:sSupPr>
                              <m:ctrlP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200" baseline="30000" dirty="0">
                  <a:latin typeface="Cambria Math" panose="02040503050406030204" pitchFamily="18" charset="0"/>
                  <a:ea typeface="Cambria Math" panose="02040503050406030204" pitchFamily="18" charset="0"/>
                  <a:cs typeface="Consolas" panose="020B0609020204030204" pitchFamily="49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FE1CD35-91DF-FC4A-AD0A-79380F3B05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841654"/>
                <a:ext cx="2238405" cy="1047531"/>
              </a:xfrm>
              <a:prstGeom prst="rect">
                <a:avLst/>
              </a:prstGeom>
              <a:blipFill>
                <a:blip r:embed="rId4"/>
                <a:stretch>
                  <a:fillRect b="-192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CA92D4AE-1C06-D443-A868-2056A0FD3CAC}"/>
              </a:ext>
            </a:extLst>
          </p:cNvPr>
          <p:cNvSpPr txBox="1"/>
          <p:nvPr/>
        </p:nvSpPr>
        <p:spPr>
          <a:xfrm>
            <a:off x="4013730" y="3126471"/>
            <a:ext cx="31469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= 0.394 × 10</a:t>
            </a:r>
            <a:r>
              <a:rPr lang="en-US" sz="3200" baseline="30000" dirty="0"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-3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87A8D99-8DDE-324A-A91E-A73C1C5B748D}"/>
              </a:ext>
            </a:extLst>
          </p:cNvPr>
          <p:cNvSpPr txBox="1"/>
          <p:nvPr/>
        </p:nvSpPr>
        <p:spPr>
          <a:xfrm>
            <a:off x="4013730" y="3588680"/>
            <a:ext cx="31469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=    3.94 × 10</a:t>
            </a:r>
            <a:r>
              <a:rPr lang="en-US" sz="3200" baseline="30000" dirty="0"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-4</a:t>
            </a:r>
          </a:p>
        </p:txBody>
      </p:sp>
    </p:spTree>
    <p:extLst>
      <p:ext uri="{BB962C8B-B14F-4D97-AF65-F5344CB8AC3E}">
        <p14:creationId xmlns:p14="http://schemas.microsoft.com/office/powerpoint/2010/main" val="16479812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09AE0-0AFA-9145-9FD0-216D92AA3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Multiplication is commutative and associative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C4E67-87D2-604E-A40E-A83203171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1699521"/>
          </a:xfrm>
        </p:spPr>
        <p:txBody>
          <a:bodyPr/>
          <a:lstStyle/>
          <a:p>
            <a:r>
              <a:rPr lang="en-US" dirty="0"/>
              <a:t>scientific notation makes certain kinds of math </a:t>
            </a:r>
            <a:r>
              <a:rPr lang="en-US" b="1" dirty="0"/>
              <a:t>much easier. </a:t>
            </a:r>
            <a:r>
              <a:rPr lang="en-US" b="1" dirty="0">
                <a:solidFill>
                  <a:srgbClr val="FF0000"/>
                </a:solidFill>
              </a:rPr>
              <a:t>do not take things out of scientific notation until the end.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for example, when multiplying, you </a:t>
            </a:r>
            <a:r>
              <a:rPr lang="en-US" b="1" dirty="0"/>
              <a:t>group the significands together, </a:t>
            </a:r>
            <a:r>
              <a:rPr lang="en-US" dirty="0"/>
              <a:t>and </a:t>
            </a:r>
            <a:r>
              <a:rPr lang="en-US" b="1" dirty="0"/>
              <a:t>add the exponents of the bases.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72E7BF-B457-8A47-A12C-EE2EC9BC8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20526F-1752-CE43-A87C-30BDE7FFD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C1B166-2043-A24F-8BBB-254E97E49244}"/>
              </a:ext>
            </a:extLst>
          </p:cNvPr>
          <p:cNvSpPr txBox="1"/>
          <p:nvPr/>
        </p:nvSpPr>
        <p:spPr>
          <a:xfrm>
            <a:off x="899159" y="2324100"/>
            <a:ext cx="7924800" cy="531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(4.9 × 10</a:t>
            </a:r>
            <a:r>
              <a:rPr lang="en-US" sz="3200" baseline="30000" dirty="0"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2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) × (7.2 × 10</a:t>
            </a:r>
            <a:r>
              <a:rPr lang="en-US" sz="3200" baseline="30000" dirty="0"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8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) × (3.3 × 10</a:t>
            </a:r>
            <a:r>
              <a:rPr lang="en-US" sz="3200" baseline="30000" dirty="0"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-5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)</a:t>
            </a:r>
            <a:endParaRPr lang="en-US" sz="3200" baseline="30000" dirty="0">
              <a:latin typeface="Cambria Math" panose="02040503050406030204" pitchFamily="18" charset="0"/>
              <a:ea typeface="Cambria Math" panose="02040503050406030204" pitchFamily="18" charset="0"/>
              <a:cs typeface="Consolas" panose="020B06090202040302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276476-2A4E-EC45-B49C-5C65B448704D}"/>
              </a:ext>
            </a:extLst>
          </p:cNvPr>
          <p:cNvSpPr txBox="1"/>
          <p:nvPr/>
        </p:nvSpPr>
        <p:spPr>
          <a:xfrm>
            <a:off x="514149" y="2845939"/>
            <a:ext cx="7924800" cy="531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= (4.9 × 7.2 × 3.3) × (10</a:t>
            </a:r>
            <a:r>
              <a:rPr lang="en-US" sz="3200" baseline="30000" dirty="0"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2 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× 10</a:t>
            </a:r>
            <a:r>
              <a:rPr lang="en-US" sz="3200" baseline="30000" dirty="0"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8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 × 10</a:t>
            </a:r>
            <a:r>
              <a:rPr lang="en-US" sz="3200" baseline="30000" dirty="0"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-5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)</a:t>
            </a:r>
            <a:endParaRPr lang="en-US" sz="3200" baseline="30000" dirty="0">
              <a:latin typeface="Cambria Math" panose="02040503050406030204" pitchFamily="18" charset="0"/>
              <a:ea typeface="Cambria Math" panose="02040503050406030204" pitchFamily="18" charset="0"/>
              <a:cs typeface="Consolas" panose="020B06090202040302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0F2E2E-6120-884D-AD0D-015CEF2DC5CB}"/>
              </a:ext>
            </a:extLst>
          </p:cNvPr>
          <p:cNvSpPr txBox="1"/>
          <p:nvPr/>
        </p:nvSpPr>
        <p:spPr>
          <a:xfrm>
            <a:off x="514149" y="3367778"/>
            <a:ext cx="7924800" cy="531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= 116.424 × 10</a:t>
            </a:r>
            <a:r>
              <a:rPr lang="en-US" sz="3200" baseline="30000" dirty="0"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AF88F3-66AE-354A-A17D-61CB5B9F04E0}"/>
              </a:ext>
            </a:extLst>
          </p:cNvPr>
          <p:cNvSpPr txBox="1"/>
          <p:nvPr/>
        </p:nvSpPr>
        <p:spPr>
          <a:xfrm>
            <a:off x="533400" y="3900160"/>
            <a:ext cx="7924800" cy="531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= 1.16424 × 10</a:t>
            </a:r>
            <a:r>
              <a:rPr lang="en-US" sz="3200" baseline="30000" dirty="0"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9470969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F3D3A-1D17-0E4A-B9F2-A8307BB3F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 Prefixes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55C0E-8B18-5947-8034-6289D394B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838199"/>
          </a:xfrm>
        </p:spPr>
        <p:txBody>
          <a:bodyPr/>
          <a:lstStyle/>
          <a:p>
            <a:r>
              <a:rPr lang="en-US" dirty="0"/>
              <a:t>we deal with some pretty big and small numbers.</a:t>
            </a:r>
          </a:p>
          <a:p>
            <a:r>
              <a:rPr lang="en-US" dirty="0"/>
              <a:t>it's good to </a:t>
            </a:r>
            <a:r>
              <a:rPr lang="en-US" b="1" dirty="0"/>
              <a:t>memorize</a:t>
            </a:r>
            <a:r>
              <a:rPr lang="en-US" dirty="0"/>
              <a:t> these prefixes.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8629D6-C556-FD40-B4FD-E329B02E9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C7058E-0252-B54D-A558-1529262C6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D38CA89-5B06-F447-AF2E-A79BFE5E1C2D}"/>
              </a:ext>
            </a:extLst>
          </p:cNvPr>
          <p:cNvGraphicFramePr>
            <a:graphicFrameLocks noGrp="1"/>
          </p:cNvGraphicFramePr>
          <p:nvPr/>
        </p:nvGraphicFramePr>
        <p:xfrm>
          <a:off x="1676400" y="1338714"/>
          <a:ext cx="3124200" cy="36576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562100">
                  <a:extLst>
                    <a:ext uri="{9D8B030D-6E8A-4147-A177-3AD203B41FA5}">
                      <a16:colId xmlns:a16="http://schemas.microsoft.com/office/drawing/2014/main" val="1398762608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1216472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(T)era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10</a:t>
                      </a:r>
                      <a:r>
                        <a:rPr lang="en-US" sz="2400" b="1" baseline="30000" dirty="0"/>
                        <a:t>12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580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(G)</a:t>
                      </a:r>
                      <a:r>
                        <a:rPr lang="en-US" sz="2400" b="1" dirty="0" err="1"/>
                        <a:t>iga</a:t>
                      </a:r>
                      <a:endParaRPr lang="en-US" sz="2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10</a:t>
                      </a:r>
                      <a:r>
                        <a:rPr lang="en-US" sz="2400" b="1" baseline="30000" dirty="0"/>
                        <a:t>9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424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(M)</a:t>
                      </a:r>
                      <a:r>
                        <a:rPr lang="en-US" sz="2400" b="1" dirty="0" err="1"/>
                        <a:t>ega</a:t>
                      </a:r>
                      <a:endParaRPr lang="en-US" sz="2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10</a:t>
                      </a:r>
                      <a:r>
                        <a:rPr lang="en-US" sz="2400" b="1" baseline="30000" dirty="0"/>
                        <a:t>6</a:t>
                      </a:r>
                      <a:endParaRPr lang="en-US" sz="2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462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(k)</a:t>
                      </a:r>
                      <a:r>
                        <a:rPr lang="en-US" sz="2400" b="1" dirty="0" err="1"/>
                        <a:t>ilo</a:t>
                      </a:r>
                      <a:endParaRPr lang="en-US" sz="2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10</a:t>
                      </a:r>
                      <a:r>
                        <a:rPr lang="en-US" sz="2400" b="1" baseline="30000" dirty="0"/>
                        <a:t>3</a:t>
                      </a:r>
                      <a:endParaRPr lang="en-US" sz="2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349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(m)</a:t>
                      </a:r>
                      <a:r>
                        <a:rPr lang="en-US" sz="2400" b="1" dirty="0" err="1"/>
                        <a:t>illi</a:t>
                      </a:r>
                      <a:endParaRPr lang="en-US" sz="24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10</a:t>
                      </a:r>
                      <a:r>
                        <a:rPr lang="en-US" sz="2400" b="1" baseline="30000" dirty="0"/>
                        <a:t>-3</a:t>
                      </a:r>
                      <a:endParaRPr lang="en-US" sz="24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127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(µ)</a:t>
                      </a:r>
                      <a:r>
                        <a:rPr lang="en-US" sz="2400" b="1" dirty="0" err="1"/>
                        <a:t>icro</a:t>
                      </a:r>
                      <a:endParaRPr lang="en-US" sz="24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10</a:t>
                      </a:r>
                      <a:r>
                        <a:rPr lang="en-US" sz="2400" b="1" baseline="30000" dirty="0"/>
                        <a:t>-6</a:t>
                      </a:r>
                      <a:endParaRPr lang="en-US" sz="24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178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(n)</a:t>
                      </a:r>
                      <a:r>
                        <a:rPr lang="en-US" sz="2400" b="1" dirty="0" err="1"/>
                        <a:t>ano</a:t>
                      </a:r>
                      <a:endParaRPr lang="en-US" sz="24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10</a:t>
                      </a:r>
                      <a:r>
                        <a:rPr lang="en-US" sz="2400" b="1" baseline="30000" dirty="0"/>
                        <a:t>-9</a:t>
                      </a:r>
                      <a:endParaRPr lang="en-US" sz="24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639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(p)</a:t>
                      </a:r>
                      <a:r>
                        <a:rPr lang="en-US" sz="2400" b="1" dirty="0" err="1"/>
                        <a:t>ico</a:t>
                      </a:r>
                      <a:endParaRPr lang="en-US" sz="24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10</a:t>
                      </a:r>
                      <a:r>
                        <a:rPr lang="en-US" sz="2400" b="1" baseline="30000" dirty="0"/>
                        <a:t>-12</a:t>
                      </a:r>
                      <a:endParaRPr lang="en-US" sz="24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19895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A621E04-4CF6-FB42-8353-7F23837CA0F4}"/>
              </a:ext>
            </a:extLst>
          </p:cNvPr>
          <p:cNvSpPr txBox="1"/>
          <p:nvPr/>
        </p:nvSpPr>
        <p:spPr>
          <a:xfrm>
            <a:off x="5072113" y="3238500"/>
            <a:ext cx="36888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for practical reasons, micro is sometimes typed as u (e.g. </a:t>
            </a:r>
            <a:r>
              <a:rPr lang="en-US" sz="2200" b="1" dirty="0"/>
              <a:t>10 us</a:t>
            </a:r>
            <a:r>
              <a:rPr lang="en-US" sz="2200" dirty="0"/>
              <a:t> instead of 10 </a:t>
            </a:r>
            <a:r>
              <a:rPr lang="en-US" sz="2200" b="1" dirty="0"/>
              <a:t>µs</a:t>
            </a:r>
            <a:r>
              <a:rPr lang="en-US" sz="2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406872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A8D45-0E70-1F44-8E04-F11FFD515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Engineering Notation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8BAAB-DCEF-8748-8BF0-56F8A4E48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1295399"/>
          </a:xfrm>
        </p:spPr>
        <p:txBody>
          <a:bodyPr/>
          <a:lstStyle/>
          <a:p>
            <a:r>
              <a:rPr lang="en-US" dirty="0"/>
              <a:t>this is a variety of scientific notation where you </a:t>
            </a:r>
            <a:r>
              <a:rPr lang="en-US" b="1" dirty="0"/>
              <a:t>keep the exponent a multiple of 3, </a:t>
            </a:r>
            <a:r>
              <a:rPr lang="en-US" dirty="0"/>
              <a:t>so it always corresponds to an SI prefix.</a:t>
            </a:r>
          </a:p>
          <a:p>
            <a:pPr lvl="1"/>
            <a:r>
              <a:rPr lang="en-US" dirty="0"/>
              <a:t>(SI prefixes are </a:t>
            </a:r>
            <a:r>
              <a:rPr lang="en-US" b="1" dirty="0"/>
              <a:t>just a shorthand for powers of 10 </a:t>
            </a:r>
            <a:r>
              <a:rPr lang="en-US" dirty="0"/>
              <a:t>anyway.)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B3465B-342F-0143-8CF1-09865793A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6D8CBB-0BD3-3B45-ACB5-E6DF5ED4D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7B4B61-F816-5341-B378-69CD79532D53}"/>
              </a:ext>
            </a:extLst>
          </p:cNvPr>
          <p:cNvSpPr txBox="1"/>
          <p:nvPr/>
        </p:nvSpPr>
        <p:spPr>
          <a:xfrm>
            <a:off x="809595" y="2308636"/>
            <a:ext cx="23908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1.83 × 10</a:t>
            </a:r>
            <a:r>
              <a:rPr lang="en-US" sz="3200" baseline="30000" dirty="0"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-5 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s</a:t>
            </a:r>
            <a:endParaRPr lang="en-US" sz="3200" baseline="30000" dirty="0">
              <a:latin typeface="Cambria Math" panose="02040503050406030204" pitchFamily="18" charset="0"/>
              <a:ea typeface="Cambria Math" panose="02040503050406030204" pitchFamily="18" charset="0"/>
              <a:cs typeface="Consolas" panose="020B06090202040302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25BB3F-EAED-AF45-9BF0-8A2D151C1E2F}"/>
              </a:ext>
            </a:extLst>
          </p:cNvPr>
          <p:cNvSpPr txBox="1"/>
          <p:nvPr/>
        </p:nvSpPr>
        <p:spPr>
          <a:xfrm>
            <a:off x="3200400" y="2308635"/>
            <a:ext cx="28485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= 18.3 × 10</a:t>
            </a:r>
            <a:r>
              <a:rPr lang="en-US" sz="3200" baseline="30000" dirty="0"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-6 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s</a:t>
            </a:r>
            <a:endParaRPr lang="en-US" sz="3200" baseline="30000" dirty="0">
              <a:latin typeface="Cambria Math" panose="02040503050406030204" pitchFamily="18" charset="0"/>
              <a:ea typeface="Cambria Math" panose="02040503050406030204" pitchFamily="18" charset="0"/>
              <a:cs typeface="Consolas" panose="020B06090202040302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89FAD3-9267-F54F-8A98-C19B40811BCB}"/>
              </a:ext>
            </a:extLst>
          </p:cNvPr>
          <p:cNvSpPr txBox="1"/>
          <p:nvPr/>
        </p:nvSpPr>
        <p:spPr>
          <a:xfrm>
            <a:off x="6048947" y="2308635"/>
            <a:ext cx="2028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= 18.3 µs</a:t>
            </a:r>
            <a:endParaRPr lang="en-US" sz="3200" baseline="30000" dirty="0">
              <a:latin typeface="Cambria Math" panose="02040503050406030204" pitchFamily="18" charset="0"/>
              <a:ea typeface="Cambria Math" panose="02040503050406030204" pitchFamily="18" charset="0"/>
              <a:cs typeface="Consolas" panose="020B06090202040302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171C83-6A7D-2E40-B64B-8DF31FD6129B}"/>
              </a:ext>
            </a:extLst>
          </p:cNvPr>
          <p:cNvSpPr txBox="1"/>
          <p:nvPr/>
        </p:nvSpPr>
        <p:spPr>
          <a:xfrm>
            <a:off x="1905000" y="3044904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you can do this at the end of a sequence of computations, while using standard scientific notation in the intermediates.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C0DACA3-462A-B844-B235-DAA6F3032C9E}"/>
              </a:ext>
            </a:extLst>
          </p:cNvPr>
          <p:cNvSpPr txBox="1"/>
          <p:nvPr/>
        </p:nvSpPr>
        <p:spPr>
          <a:xfrm>
            <a:off x="1172147" y="1877747"/>
            <a:ext cx="13803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</a:rPr>
              <a:t>Standard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9313394-1381-D545-9431-91D794430852}"/>
              </a:ext>
            </a:extLst>
          </p:cNvPr>
          <p:cNvSpPr txBox="1"/>
          <p:nvPr/>
        </p:nvSpPr>
        <p:spPr>
          <a:xfrm>
            <a:off x="3685638" y="1877747"/>
            <a:ext cx="17727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</a:rPr>
              <a:t>Engineering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50A8029-D5D0-1D42-81F4-A6CA93507BF1}"/>
              </a:ext>
            </a:extLst>
          </p:cNvPr>
          <p:cNvSpPr txBox="1"/>
          <p:nvPr/>
        </p:nvSpPr>
        <p:spPr>
          <a:xfrm>
            <a:off x="6417449" y="1879802"/>
            <a:ext cx="12912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</a:rPr>
              <a:t>SI Prefix</a:t>
            </a:r>
          </a:p>
        </p:txBody>
      </p:sp>
    </p:spTree>
    <p:extLst>
      <p:ext uri="{BB962C8B-B14F-4D97-AF65-F5344CB8AC3E}">
        <p14:creationId xmlns:p14="http://schemas.microsoft.com/office/powerpoint/2010/main" val="38563890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6A93B-15AF-824E-85E3-78B04ADA9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and frequency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4A6D9-0156-F248-860E-80CA92D341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1523999"/>
          </a:xfrm>
        </p:spPr>
        <p:txBody>
          <a:bodyPr/>
          <a:lstStyle/>
          <a:p>
            <a:r>
              <a:rPr lang="en-US" dirty="0"/>
              <a:t>the SI unit for time is </a:t>
            </a:r>
            <a:r>
              <a:rPr lang="en-US" b="1" dirty="0"/>
              <a:t>seconds (s). </a:t>
            </a:r>
            <a:r>
              <a:rPr lang="en-US" dirty="0"/>
              <a:t>but what is frequency?</a:t>
            </a:r>
          </a:p>
          <a:p>
            <a:r>
              <a:rPr lang="en-US" b="1" dirty="0"/>
              <a:t>frequency</a:t>
            </a:r>
            <a:r>
              <a:rPr lang="en-US" dirty="0"/>
              <a:t> measures </a:t>
            </a:r>
            <a:r>
              <a:rPr lang="en-US" b="1" dirty="0"/>
              <a:t>how often</a:t>
            </a:r>
            <a:r>
              <a:rPr lang="en-US" dirty="0"/>
              <a:t> a periodic, repeating event occurs.</a:t>
            </a:r>
          </a:p>
          <a:p>
            <a:r>
              <a:rPr lang="en-US" dirty="0"/>
              <a:t>the SI unit for frequency is </a:t>
            </a:r>
            <a:r>
              <a:rPr lang="en-US" b="1" dirty="0"/>
              <a:t>Hertz (Hz), </a:t>
            </a:r>
            <a:r>
              <a:rPr lang="en-US" dirty="0"/>
              <a:t>and the relationship between time and frequency is simple: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4D5C8B-E051-DD45-BB93-5020940C3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FBE7C5-22BB-7E44-BF6A-07A0934D0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0BD475A-58EC-F44D-966F-90327DBBC59A}"/>
                  </a:ext>
                </a:extLst>
              </p:cNvPr>
              <p:cNvSpPr/>
              <p:nvPr/>
            </p:nvSpPr>
            <p:spPr>
              <a:xfrm>
                <a:off x="1371600" y="2005781"/>
                <a:ext cx="2762488" cy="7862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𝑓𝑟𝑒𝑞𝑢𝑒𝑛𝑐𝑦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𝑡𝑖𝑚𝑒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0BD475A-58EC-F44D-966F-90327DBBC5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005781"/>
                <a:ext cx="2762488" cy="786241"/>
              </a:xfrm>
              <a:prstGeom prst="rect">
                <a:avLst/>
              </a:prstGeom>
              <a:blipFill>
                <a:blip r:embed="rId3"/>
                <a:stretch>
                  <a:fillRect b="-4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83FC80B-1B2E-FB49-923A-D437BA69D709}"/>
                  </a:ext>
                </a:extLst>
              </p:cNvPr>
              <p:cNvSpPr/>
              <p:nvPr/>
            </p:nvSpPr>
            <p:spPr>
              <a:xfrm>
                <a:off x="4419600" y="1999636"/>
                <a:ext cx="2762488" cy="8509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𝑡𝑖𝑚𝑒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𝑓𝑟𝑒𝑞𝑢𝑒𝑛𝑐𝑦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83FC80B-1B2E-FB49-923A-D437BA69D7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1999636"/>
                <a:ext cx="2762488" cy="850939"/>
              </a:xfrm>
              <a:prstGeom prst="rect">
                <a:avLst/>
              </a:prstGeom>
              <a:blipFill>
                <a:blip r:embed="rId4"/>
                <a:stretch>
                  <a:fillRect b="-10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9FF54B1C-6854-8F4F-8E4C-7F2EBAEFE940}"/>
              </a:ext>
            </a:extLst>
          </p:cNvPr>
          <p:cNvSpPr txBox="1"/>
          <p:nvPr/>
        </p:nvSpPr>
        <p:spPr>
          <a:xfrm>
            <a:off x="990600" y="2978615"/>
            <a:ext cx="7162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in other words, </a:t>
            </a:r>
            <a:r>
              <a:rPr lang="en-US" sz="2200" b="1" dirty="0"/>
              <a:t>they are inverses. </a:t>
            </a:r>
            <a:r>
              <a:rPr lang="en-US" sz="2200" b="1" dirty="0">
                <a:solidFill>
                  <a:srgbClr val="FF0000"/>
                </a:solidFill>
              </a:rPr>
              <a:t>1 Hz = 1/s = s</a:t>
            </a:r>
            <a:r>
              <a:rPr lang="en-US" sz="2200" b="1" baseline="30000" dirty="0">
                <a:solidFill>
                  <a:srgbClr val="FF0000"/>
                </a:solidFill>
              </a:rPr>
              <a:t>-1</a:t>
            </a:r>
            <a:r>
              <a:rPr lang="en-US" sz="2200" b="1" dirty="0"/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C096A4-56DD-784B-A8B6-EEF78628E55D}"/>
              </a:ext>
            </a:extLst>
          </p:cNvPr>
          <p:cNvSpPr txBox="1"/>
          <p:nvPr/>
        </p:nvSpPr>
        <p:spPr>
          <a:xfrm>
            <a:off x="1066800" y="3599376"/>
            <a:ext cx="716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 more “intuitive” definition of Hz is “events </a:t>
            </a:r>
            <a:r>
              <a:rPr lang="en-US" sz="2200" b="1" dirty="0"/>
              <a:t>per</a:t>
            </a:r>
            <a:r>
              <a:rPr lang="en-US" sz="2200" dirty="0"/>
              <a:t> second.” whenever you have </a:t>
            </a:r>
            <a:r>
              <a:rPr lang="en-US" sz="2200" b="1" dirty="0"/>
              <a:t>“per”</a:t>
            </a:r>
            <a:r>
              <a:rPr lang="en-US" sz="2200" dirty="0"/>
              <a:t> in a unit, that is a division!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9903681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1_02 - C - Basics">
  <a:themeElements>
    <a:clrScheme name="Custom 2">
      <a:dk1>
        <a:srgbClr val="000000"/>
      </a:dk1>
      <a:lt1>
        <a:srgbClr val="FFFFFF"/>
      </a:lt1>
      <a:dk2>
        <a:srgbClr val="3B481E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Segoe WP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s_fall_2017" id="{93D034CE-FEB5-4D4D-96F7-6B7F8A5EB99A}" vid="{194AE869-5029-ED49-81EA-C574BDDBE6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50177</TotalTime>
  <Words>3224</Words>
  <Application>Microsoft Macintosh PowerPoint</Application>
  <PresentationFormat>On-screen Show (16:10)</PresentationFormat>
  <Paragraphs>439</Paragraphs>
  <Slides>34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3" baseType="lpstr">
      <vt:lpstr>Arial</vt:lpstr>
      <vt:lpstr>Calibri</vt:lpstr>
      <vt:lpstr>Cambria Math</vt:lpstr>
      <vt:lpstr>Courier New</vt:lpstr>
      <vt:lpstr>Segoe UI</vt:lpstr>
      <vt:lpstr>Segoe WP Semibold</vt:lpstr>
      <vt:lpstr>Trebuchet MS</vt:lpstr>
      <vt:lpstr>Wingdings</vt:lpstr>
      <vt:lpstr>1_02 - C - Basics</vt:lpstr>
      <vt:lpstr>Performance</vt:lpstr>
      <vt:lpstr>Class announcements</vt:lpstr>
      <vt:lpstr>Scientific Notation and SI Prefixes</vt:lpstr>
      <vt:lpstr>Numbers mean science</vt:lpstr>
      <vt:lpstr>Reciprocals…</vt:lpstr>
      <vt:lpstr>Multiplication is commutative and associative</vt:lpstr>
      <vt:lpstr>SI Prefixes</vt:lpstr>
      <vt:lpstr>Engineering Notation</vt:lpstr>
      <vt:lpstr>Time and frequency</vt:lpstr>
      <vt:lpstr>What is performance?</vt:lpstr>
      <vt:lpstr>The layman's understanding</vt:lpstr>
      <vt:lpstr>So let’s talk about chairs</vt:lpstr>
      <vt:lpstr>More chairs means more money</vt:lpstr>
      <vt:lpstr>Latency and throughput</vt:lpstr>
      <vt:lpstr>Making fair comparisons, and what “better” means</vt:lpstr>
      <vt:lpstr>Improving latency can improve throughput</vt:lpstr>
      <vt:lpstr>Improving throughput can improve latency… to a point</vt:lpstr>
      <vt:lpstr>Applying it to a CPU</vt:lpstr>
      <vt:lpstr>Reducing latency</vt:lpstr>
      <vt:lpstr>Real-world clocking issues</vt:lpstr>
      <vt:lpstr>Propagation Delay</vt:lpstr>
      <vt:lpstr>Stupid “physics,” stupid “nondeterminism”</vt:lpstr>
      <vt:lpstr>Race Conditions (animated)</vt:lpstr>
      <vt:lpstr>Determining  maximum clock speed</vt:lpstr>
      <vt:lpstr>The Critical Path</vt:lpstr>
      <vt:lpstr>Critical path of a loop-shaped circuit (animated)</vt:lpstr>
      <vt:lpstr>Determining clock speed</vt:lpstr>
      <vt:lpstr>Maximum clock speed of a Single-Cycle CPU</vt:lpstr>
      <vt:lpstr>What is the critical path of… this?</vt:lpstr>
      <vt:lpstr>The speed of the components</vt:lpstr>
      <vt:lpstr>The Processor-Memory Performance Gap</vt:lpstr>
      <vt:lpstr>So how bad is it?</vt:lpstr>
      <vt:lpstr>Looking deeper</vt:lpstr>
      <vt:lpstr>Abandoning single-cycle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Computer Organization and Assembly!</dc:title>
  <dc:creator>Billingsley, Jarrett F</dc:creator>
  <cp:lastModifiedBy>Billingsley, Jarrett F</cp:lastModifiedBy>
  <cp:revision>957</cp:revision>
  <cp:lastPrinted>2018-04-11T05:36:30Z</cp:lastPrinted>
  <dcterms:created xsi:type="dcterms:W3CDTF">2017-08-16T23:52:35Z</dcterms:created>
  <dcterms:modified xsi:type="dcterms:W3CDTF">2024-04-09T04:46:19Z</dcterms:modified>
</cp:coreProperties>
</file>